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8" r:id="rId2"/>
    <p:sldId id="261" r:id="rId3"/>
  </p:sldIdLst>
  <p:sldSz cx="6858000" cy="9144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6" autoAdjust="0"/>
    <p:restoredTop sz="89442" autoAdjust="0"/>
  </p:normalViewPr>
  <p:slideViewPr>
    <p:cSldViewPr>
      <p:cViewPr>
        <p:scale>
          <a:sx n="100" d="100"/>
          <a:sy n="100" d="100"/>
        </p:scale>
        <p:origin x="-1680" y="413"/>
      </p:cViewPr>
      <p:guideLst>
        <p:guide orient="horz" pos="2880"/>
        <p:guide pos="2160"/>
      </p:guideLst>
    </p:cSldViewPr>
  </p:slideViewPr>
  <p:notesTextViewPr>
    <p:cViewPr>
      <p:scale>
        <a:sx n="100" d="100"/>
        <a:sy n="100" d="100"/>
      </p:scale>
      <p:origin x="0" y="0"/>
    </p:cViewPr>
  </p:notesTextViewPr>
  <p:notesViewPr>
    <p:cSldViewPr>
      <p:cViewPr varScale="1">
        <p:scale>
          <a:sx n="82" d="100"/>
          <a:sy n="82" d="100"/>
        </p:scale>
        <p:origin x="-1974" y="-7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storageserver\epishare\IDEA-NW\Publications\Birth%20Certificate%20Fact%20Sheets\ID%20Births%20Fact%20Sheet%20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storageserver\epishare\IDEA-NW\Publications\Birth%20Certificate%20Fact%20Sheets\ID%20Births%20Fact%20Sheet%20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storageserver\epishare\IDEA-NW\Publications\Birth%20Certificate%20Fact%20Sheets\ID%20Births%20Fact%20Sheet%20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storageserver\epishare\IDEA-NW\Publications\Birth%20Certificate%20Fact%20Sheets\ID%20Births%20Fact%20Sheet%20Data.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storageserver\epishare\IDEA-NW\Publications\Birth%20Certificate%20Fact%20Sheets\ID%20Births%20Fact%20Sheet%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4"/>
    </mc:Choice>
    <mc:Fallback>
      <c:style val="24"/>
    </mc:Fallback>
  </mc:AlternateContent>
  <c:chart>
    <c:title>
      <c:tx>
        <c:rich>
          <a:bodyPr/>
          <a:lstStyle/>
          <a:p>
            <a:pPr>
              <a:defRPr sz="1600"/>
            </a:pPr>
            <a:r>
              <a:rPr lang="en-US" sz="1600"/>
              <a:t>Maternal Age at Birth</a:t>
            </a:r>
          </a:p>
        </c:rich>
      </c:tx>
      <c:layout/>
      <c:overlay val="0"/>
    </c:title>
    <c:autoTitleDeleted val="0"/>
    <c:plotArea>
      <c:layout>
        <c:manualLayout>
          <c:layoutTarget val="inner"/>
          <c:xMode val="edge"/>
          <c:yMode val="edge"/>
          <c:x val="0.1333418027219441"/>
          <c:y val="0.15583333333333335"/>
          <c:w val="0.86665819727805593"/>
          <c:h val="0.71627486073288582"/>
        </c:manualLayout>
      </c:layout>
      <c:barChart>
        <c:barDir val="col"/>
        <c:grouping val="clustered"/>
        <c:varyColors val="0"/>
        <c:ser>
          <c:idx val="0"/>
          <c:order val="0"/>
          <c:tx>
            <c:v>AI/AN</c:v>
          </c:tx>
          <c:invertIfNegative val="0"/>
          <c:dLbls>
            <c:dLbl>
              <c:idx val="1"/>
              <c:layout>
                <c:manualLayout>
                  <c:x val="-3.1763825204920442E-3"/>
                  <c:y val="4.444444444444526E-3"/>
                </c:manualLayout>
              </c:layout>
              <c:dLblPos val="outEnd"/>
              <c:showLegendKey val="0"/>
              <c:showVal val="1"/>
              <c:showCatName val="0"/>
              <c:showSerName val="0"/>
              <c:showPercent val="0"/>
              <c:showBubbleSize val="0"/>
            </c:dLbl>
            <c:dLbl>
              <c:idx val="2"/>
              <c:layout>
                <c:manualLayout>
                  <c:x val="6.3527650409840302E-3"/>
                  <c:y val="4.444444444444526E-3"/>
                </c:manualLayout>
              </c:layout>
              <c:dLblPos val="outEnd"/>
              <c:showLegendKey val="0"/>
              <c:showVal val="1"/>
              <c:showCatName val="0"/>
              <c:showSerName val="0"/>
              <c:showPercent val="0"/>
              <c:showBubbleSize val="0"/>
            </c:dLbl>
            <c:dLbl>
              <c:idx val="3"/>
              <c:layout>
                <c:manualLayout>
                  <c:x val="3.1763825204920442E-3"/>
                  <c:y val="8.8888888888888889E-3"/>
                </c:manualLayout>
              </c:layout>
              <c:dLblPos val="outEnd"/>
              <c:showLegendKey val="0"/>
              <c:showVal val="1"/>
              <c:showCatName val="0"/>
              <c:showSerName val="0"/>
              <c:showPercent val="0"/>
              <c:showBubbleSize val="0"/>
            </c:dLbl>
            <c:dLbl>
              <c:idx val="4"/>
              <c:layout>
                <c:manualLayout>
                  <c:x val="-1.5881912602460222E-2"/>
                  <c:y val="-4.4444444444444037E-3"/>
                </c:manualLayout>
              </c:layout>
              <c:dLblPos val="outEnd"/>
              <c:showLegendKey val="0"/>
              <c:showVal val="1"/>
              <c:showCatName val="0"/>
              <c:showSerName val="0"/>
              <c:showPercent val="0"/>
              <c:showBubbleSize val="0"/>
            </c:dLbl>
            <c:dLbl>
              <c:idx val="5"/>
              <c:layout>
                <c:manualLayout>
                  <c:x val="-1.5881912602460222E-2"/>
                  <c:y val="-8.1480540211327956E-17"/>
                </c:manualLayout>
              </c:layout>
              <c:dLblPos val="outEnd"/>
              <c:showLegendKey val="0"/>
              <c:showVal val="1"/>
              <c:showCatName val="0"/>
              <c:showSerName val="0"/>
              <c:showPercent val="0"/>
              <c:showBubbleSize val="0"/>
            </c:dLbl>
            <c:txPr>
              <a:bodyPr/>
              <a:lstStyle/>
              <a:p>
                <a:pPr>
                  <a:defRPr sz="900"/>
                </a:pPr>
                <a:endParaRPr lang="en-US"/>
              </a:p>
            </c:txPr>
            <c:dLblPos val="outEnd"/>
            <c:showLegendKey val="0"/>
            <c:showVal val="1"/>
            <c:showCatName val="0"/>
            <c:showSerName val="0"/>
            <c:showPercent val="0"/>
            <c:showBubbleSize val="0"/>
            <c:showLeaderLines val="0"/>
          </c:dLbls>
          <c:cat>
            <c:strRef>
              <c:f>Graphs!$A$7:$A$12</c:f>
              <c:strCache>
                <c:ptCount val="6"/>
                <c:pt idx="0">
                  <c:v>&lt;15 yrs</c:v>
                </c:pt>
                <c:pt idx="1">
                  <c:v>15-17 yrs</c:v>
                </c:pt>
                <c:pt idx="2">
                  <c:v>18-19 yrs</c:v>
                </c:pt>
                <c:pt idx="3">
                  <c:v>20-24 yrs</c:v>
                </c:pt>
                <c:pt idx="4">
                  <c:v>25-34 yrs</c:v>
                </c:pt>
                <c:pt idx="5">
                  <c:v>35+ yrs</c:v>
                </c:pt>
              </c:strCache>
            </c:strRef>
          </c:cat>
          <c:val>
            <c:numRef>
              <c:f>Graphs!$C$7:$C$12</c:f>
              <c:numCache>
                <c:formatCode>0.0%</c:formatCode>
                <c:ptCount val="6"/>
                <c:pt idx="0">
                  <c:v>1.3113034356150013E-3</c:v>
                </c:pt>
                <c:pt idx="1">
                  <c:v>5.4550222921584055E-2</c:v>
                </c:pt>
                <c:pt idx="2">
                  <c:v>0.10752688172043011</c:v>
                </c:pt>
                <c:pt idx="3">
                  <c:v>0.35064253868345135</c:v>
                </c:pt>
                <c:pt idx="4">
                  <c:v>0.40676632572777338</c:v>
                </c:pt>
                <c:pt idx="5">
                  <c:v>7.9202727511146084E-2</c:v>
                </c:pt>
              </c:numCache>
            </c:numRef>
          </c:val>
        </c:ser>
        <c:ser>
          <c:idx val="1"/>
          <c:order val="1"/>
          <c:tx>
            <c:v>NHW</c:v>
          </c:tx>
          <c:invertIfNegative val="0"/>
          <c:dLbls>
            <c:dLbl>
              <c:idx val="0"/>
              <c:layout>
                <c:manualLayout>
                  <c:x val="2.4897479238050829E-2"/>
                  <c:y val="0"/>
                </c:manualLayout>
              </c:layout>
              <c:dLblPos val="outEnd"/>
              <c:showLegendKey val="0"/>
              <c:showVal val="1"/>
              <c:showCatName val="0"/>
              <c:showSerName val="0"/>
              <c:showPercent val="0"/>
              <c:showBubbleSize val="0"/>
            </c:dLbl>
            <c:dLbl>
              <c:idx val="1"/>
              <c:layout>
                <c:manualLayout>
                  <c:x val="1.2705530081968177E-2"/>
                  <c:y val="8.8888888888888889E-3"/>
                </c:manualLayout>
              </c:layout>
              <c:dLblPos val="outEnd"/>
              <c:showLegendKey val="0"/>
              <c:showVal val="1"/>
              <c:showCatName val="0"/>
              <c:showSerName val="0"/>
              <c:showPercent val="0"/>
              <c:showBubbleSize val="0"/>
            </c:dLbl>
            <c:dLbl>
              <c:idx val="2"/>
              <c:layout>
                <c:manualLayout>
                  <c:x val="1.9057794905232503E-2"/>
                  <c:y val="2.6666666666666748E-2"/>
                </c:manualLayout>
              </c:layout>
              <c:dLblPos val="outEnd"/>
              <c:showLegendKey val="0"/>
              <c:showVal val="1"/>
              <c:showCatName val="0"/>
              <c:showSerName val="0"/>
              <c:showPercent val="0"/>
              <c:showBubbleSize val="0"/>
            </c:dLbl>
            <c:dLbl>
              <c:idx val="3"/>
              <c:layout>
                <c:manualLayout>
                  <c:x val="2.8587442684428397E-2"/>
                  <c:y val="0"/>
                </c:manualLayout>
              </c:layout>
              <c:dLblPos val="outEnd"/>
              <c:showLegendKey val="0"/>
              <c:showVal val="1"/>
              <c:showCatName val="0"/>
              <c:showSerName val="0"/>
              <c:showPercent val="0"/>
              <c:showBubbleSize val="0"/>
            </c:dLbl>
            <c:dLbl>
              <c:idx val="4"/>
              <c:layout>
                <c:manualLayout>
                  <c:x val="1.5881912602460222E-2"/>
                  <c:y val="8.8888888888888681E-3"/>
                </c:manualLayout>
              </c:layout>
              <c:dLblPos val="outEnd"/>
              <c:showLegendKey val="0"/>
              <c:showVal val="1"/>
              <c:showCatName val="0"/>
              <c:showSerName val="0"/>
              <c:showPercent val="0"/>
              <c:showBubbleSize val="0"/>
            </c:dLbl>
            <c:dLbl>
              <c:idx val="5"/>
              <c:layout>
                <c:manualLayout>
                  <c:x val="1.5881912602460222E-2"/>
                  <c:y val="-8.1480540211327956E-17"/>
                </c:manualLayout>
              </c:layout>
              <c:dLblPos val="outEnd"/>
              <c:showLegendKey val="0"/>
              <c:showVal val="1"/>
              <c:showCatName val="0"/>
              <c:showSerName val="0"/>
              <c:showPercent val="0"/>
              <c:showBubbleSize val="0"/>
            </c:dLbl>
            <c:txPr>
              <a:bodyPr/>
              <a:lstStyle/>
              <a:p>
                <a:pPr>
                  <a:defRPr sz="900"/>
                </a:pPr>
                <a:endParaRPr lang="en-US"/>
              </a:p>
            </c:txPr>
            <c:dLblPos val="outEnd"/>
            <c:showLegendKey val="0"/>
            <c:showVal val="1"/>
            <c:showCatName val="0"/>
            <c:showSerName val="0"/>
            <c:showPercent val="0"/>
            <c:showBubbleSize val="0"/>
            <c:showLeaderLines val="0"/>
          </c:dLbls>
          <c:cat>
            <c:strRef>
              <c:f>Graphs!$A$7:$A$12</c:f>
              <c:strCache>
                <c:ptCount val="6"/>
                <c:pt idx="0">
                  <c:v>&lt;15 yrs</c:v>
                </c:pt>
                <c:pt idx="1">
                  <c:v>15-17 yrs</c:v>
                </c:pt>
                <c:pt idx="2">
                  <c:v>18-19 yrs</c:v>
                </c:pt>
                <c:pt idx="3">
                  <c:v>20-24 yrs</c:v>
                </c:pt>
                <c:pt idx="4">
                  <c:v>25-34 yrs</c:v>
                </c:pt>
                <c:pt idx="5">
                  <c:v>35+ yrs</c:v>
                </c:pt>
              </c:strCache>
            </c:strRef>
          </c:cat>
          <c:val>
            <c:numRef>
              <c:f>Graphs!$E$7:$E$12</c:f>
              <c:numCache>
                <c:formatCode>0.0%</c:formatCode>
                <c:ptCount val="6"/>
                <c:pt idx="0">
                  <c:v>3.4292450302738037E-4</c:v>
                </c:pt>
                <c:pt idx="1">
                  <c:v>1.5785243529979103E-2</c:v>
                </c:pt>
                <c:pt idx="2">
                  <c:v>5.4589294325671112E-2</c:v>
                </c:pt>
                <c:pt idx="3">
                  <c:v>0.29067138187858327</c:v>
                </c:pt>
                <c:pt idx="4">
                  <c:v>0.54128489524728074</c:v>
                </c:pt>
                <c:pt idx="5">
                  <c:v>9.7326260515458396E-2</c:v>
                </c:pt>
              </c:numCache>
            </c:numRef>
          </c:val>
        </c:ser>
        <c:dLbls>
          <c:dLblPos val="outEnd"/>
          <c:showLegendKey val="0"/>
          <c:showVal val="1"/>
          <c:showCatName val="0"/>
          <c:showSerName val="0"/>
          <c:showPercent val="0"/>
          <c:showBubbleSize val="0"/>
        </c:dLbls>
        <c:gapWidth val="150"/>
        <c:axId val="123622912"/>
        <c:axId val="101052928"/>
      </c:barChart>
      <c:catAx>
        <c:axId val="123622912"/>
        <c:scaling>
          <c:orientation val="minMax"/>
        </c:scaling>
        <c:delete val="0"/>
        <c:axPos val="b"/>
        <c:title>
          <c:tx>
            <c:rich>
              <a:bodyPr/>
              <a:lstStyle/>
              <a:p>
                <a:pPr algn="r">
                  <a:defRPr sz="800" b="0" i="0"/>
                </a:pPr>
                <a:r>
                  <a:rPr lang="en-US" sz="800" b="0" i="0" dirty="0"/>
                  <a:t>Age </a:t>
                </a:r>
                <a:r>
                  <a:rPr lang="en-US" sz="800" b="0" i="0" dirty="0" smtClean="0"/>
                  <a:t>Group</a:t>
                </a:r>
              </a:p>
            </c:rich>
          </c:tx>
          <c:layout>
            <c:manualLayout>
              <c:xMode val="edge"/>
              <c:yMode val="edge"/>
              <c:x val="0.51260666484707718"/>
              <c:y val="0.94327874577329762"/>
            </c:manualLayout>
          </c:layout>
          <c:overlay val="0"/>
        </c:title>
        <c:majorTickMark val="none"/>
        <c:minorTickMark val="none"/>
        <c:tickLblPos val="nextTo"/>
        <c:crossAx val="101052928"/>
        <c:crosses val="autoZero"/>
        <c:auto val="1"/>
        <c:lblAlgn val="ctr"/>
        <c:lblOffset val="100"/>
        <c:noMultiLvlLbl val="0"/>
      </c:catAx>
      <c:valAx>
        <c:axId val="101052928"/>
        <c:scaling>
          <c:orientation val="minMax"/>
        </c:scaling>
        <c:delete val="0"/>
        <c:axPos val="l"/>
        <c:title>
          <c:tx>
            <c:rich>
              <a:bodyPr rot="-5400000" vert="horz"/>
              <a:lstStyle/>
              <a:p>
                <a:pPr>
                  <a:defRPr sz="900" b="0" i="0"/>
                </a:pPr>
                <a:r>
                  <a:rPr lang="en-US" sz="900" b="0" i="0" dirty="0" smtClean="0"/>
                  <a:t>Percent of Births</a:t>
                </a:r>
                <a:endParaRPr lang="en-US" sz="900" b="0" i="0" dirty="0"/>
              </a:p>
            </c:rich>
          </c:tx>
          <c:layout/>
          <c:overlay val="0"/>
        </c:title>
        <c:numFmt formatCode="0%" sourceLinked="0"/>
        <c:majorTickMark val="none"/>
        <c:minorTickMark val="none"/>
        <c:tickLblPos val="nextTo"/>
        <c:crossAx val="123622912"/>
        <c:crosses val="autoZero"/>
        <c:crossBetween val="between"/>
      </c:valAx>
    </c:plotArea>
    <c:legend>
      <c:legendPos val="r"/>
      <c:layout>
        <c:manualLayout>
          <c:xMode val="edge"/>
          <c:yMode val="edge"/>
          <c:x val="0.26960547524757572"/>
          <c:y val="0.22749380365119515"/>
          <c:w val="0.18198091491016205"/>
          <c:h val="0.16743438320209975"/>
        </c:manualLayout>
      </c:layout>
      <c:overlay val="1"/>
      <c:txPr>
        <a:bodyPr/>
        <a:lstStyle/>
        <a:p>
          <a:pPr>
            <a:defRPr sz="900"/>
          </a:pPr>
          <a:endParaRPr lang="en-US"/>
        </a:p>
      </c:txPr>
    </c:legend>
    <c:plotVisOnly val="1"/>
    <c:dispBlanksAs val="gap"/>
    <c:showDLblsOverMax val="0"/>
  </c:char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txPr>
    <a:bodyPr/>
    <a:lstStyle/>
    <a:p>
      <a:pPr>
        <a:defRPr sz="800">
          <a:latin typeface="Calibri"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a:lstStyle/>
          <a:p>
            <a:pPr>
              <a:defRPr sz="1600"/>
            </a:pPr>
            <a:r>
              <a:rPr lang="en-US" sz="1600" dirty="0"/>
              <a:t>Birth </a:t>
            </a:r>
            <a:r>
              <a:rPr lang="en-US" sz="1600" dirty="0" smtClean="0"/>
              <a:t>Rates </a:t>
            </a:r>
            <a:r>
              <a:rPr lang="en-US" sz="1600" dirty="0"/>
              <a:t>by Age Group</a:t>
            </a:r>
          </a:p>
        </c:rich>
      </c:tx>
      <c:layout/>
      <c:overlay val="0"/>
    </c:title>
    <c:autoTitleDeleted val="0"/>
    <c:plotArea>
      <c:layout>
        <c:manualLayout>
          <c:layoutTarget val="inner"/>
          <c:xMode val="edge"/>
          <c:yMode val="edge"/>
          <c:x val="8.3453118892053382E-2"/>
          <c:y val="0.22393159958498723"/>
          <c:w val="0.89685541966828619"/>
          <c:h val="0.55367356053858163"/>
        </c:manualLayout>
      </c:layout>
      <c:barChart>
        <c:barDir val="col"/>
        <c:grouping val="clustered"/>
        <c:varyColors val="0"/>
        <c:ser>
          <c:idx val="0"/>
          <c:order val="0"/>
          <c:tx>
            <c:v>AI/AN</c:v>
          </c:tx>
          <c:invertIfNegative val="0"/>
          <c:dLbls>
            <c:txPr>
              <a:bodyPr/>
              <a:lstStyle/>
              <a:p>
                <a:pPr>
                  <a:defRPr sz="1000"/>
                </a:pPr>
                <a:endParaRPr lang="en-US"/>
              </a:p>
            </c:txPr>
            <c:showLegendKey val="0"/>
            <c:showVal val="1"/>
            <c:showCatName val="0"/>
            <c:showSerName val="0"/>
            <c:showPercent val="0"/>
            <c:showBubbleSize val="0"/>
            <c:showLeaderLines val="0"/>
          </c:dLbls>
          <c:cat>
            <c:strRef>
              <c:f>Graphs!$A$17:$A$19</c:f>
              <c:strCache>
                <c:ptCount val="3"/>
                <c:pt idx="0">
                  <c:v>10-14 years old*</c:v>
                </c:pt>
                <c:pt idx="1">
                  <c:v>15-19 years old†</c:v>
                </c:pt>
                <c:pt idx="2">
                  <c:v>15-44 years old
(General Fertility Rate)‡</c:v>
                </c:pt>
              </c:strCache>
            </c:strRef>
          </c:cat>
          <c:val>
            <c:numRef>
              <c:f>Graphs!$B$17:$B$19</c:f>
              <c:numCache>
                <c:formatCode>0.0</c:formatCode>
                <c:ptCount val="3"/>
                <c:pt idx="0">
                  <c:v>0.71</c:v>
                </c:pt>
                <c:pt idx="1">
                  <c:v>81.99</c:v>
                </c:pt>
                <c:pt idx="2">
                  <c:v>133.66</c:v>
                </c:pt>
              </c:numCache>
            </c:numRef>
          </c:val>
        </c:ser>
        <c:ser>
          <c:idx val="1"/>
          <c:order val="1"/>
          <c:tx>
            <c:v>NHW</c:v>
          </c:tx>
          <c:invertIfNegative val="0"/>
          <c:dLbls>
            <c:dLbl>
              <c:idx val="0"/>
              <c:spPr/>
              <c:txPr>
                <a:bodyPr/>
                <a:lstStyle/>
                <a:p>
                  <a:pPr>
                    <a:defRPr sz="1000"/>
                  </a:pPr>
                  <a:endParaRPr lang="en-US"/>
                </a:p>
              </c:txPr>
              <c:showLegendKey val="0"/>
              <c:showVal val="1"/>
              <c:showCatName val="0"/>
              <c:showSerName val="0"/>
              <c:showPercent val="0"/>
              <c:showBubbleSize val="0"/>
            </c:dLbl>
            <c:dLbl>
              <c:idx val="1"/>
              <c:spPr/>
              <c:txPr>
                <a:bodyPr/>
                <a:lstStyle/>
                <a:p>
                  <a:pPr>
                    <a:defRPr sz="1000"/>
                  </a:pPr>
                  <a:endParaRPr lang="en-US"/>
                </a:p>
              </c:txPr>
              <c:showLegendKey val="0"/>
              <c:showVal val="1"/>
              <c:showCatName val="0"/>
              <c:showSerName val="0"/>
              <c:showPercent val="0"/>
              <c:showBubbleSize val="0"/>
            </c:dLbl>
            <c:dLbl>
              <c:idx val="2"/>
              <c:spPr/>
              <c:txPr>
                <a:bodyPr/>
                <a:lstStyle/>
                <a:p>
                  <a:pPr>
                    <a:defRPr sz="1000"/>
                  </a:pPr>
                  <a:endParaRPr lang="en-US"/>
                </a:p>
              </c:txPr>
              <c:showLegendKey val="0"/>
              <c:showVal val="1"/>
              <c:showCatName val="0"/>
              <c:showSerName val="0"/>
              <c:showPercent val="0"/>
              <c:showBubbleSize val="0"/>
            </c:dLbl>
            <c:showLegendKey val="0"/>
            <c:showVal val="1"/>
            <c:showCatName val="0"/>
            <c:showSerName val="0"/>
            <c:showPercent val="0"/>
            <c:showBubbleSize val="0"/>
            <c:showLeaderLines val="0"/>
          </c:dLbls>
          <c:cat>
            <c:strRef>
              <c:f>Graphs!$A$17:$A$19</c:f>
              <c:strCache>
                <c:ptCount val="3"/>
                <c:pt idx="0">
                  <c:v>10-14 years old*</c:v>
                </c:pt>
                <c:pt idx="1">
                  <c:v>15-19 years old†</c:v>
                </c:pt>
                <c:pt idx="2">
                  <c:v>15-44 years old
(General Fertility Rate)‡</c:v>
                </c:pt>
              </c:strCache>
            </c:strRef>
          </c:cat>
          <c:val>
            <c:numRef>
              <c:f>Graphs!$C$17:$C$19</c:f>
              <c:numCache>
                <c:formatCode>0.0</c:formatCode>
                <c:ptCount val="3"/>
                <c:pt idx="0">
                  <c:v>0.15</c:v>
                </c:pt>
                <c:pt idx="1">
                  <c:v>27.99</c:v>
                </c:pt>
                <c:pt idx="2">
                  <c:v>105.24</c:v>
                </c:pt>
              </c:numCache>
            </c:numRef>
          </c:val>
        </c:ser>
        <c:dLbls>
          <c:showLegendKey val="0"/>
          <c:showVal val="1"/>
          <c:showCatName val="0"/>
          <c:showSerName val="0"/>
          <c:showPercent val="0"/>
          <c:showBubbleSize val="0"/>
        </c:dLbls>
        <c:gapWidth val="150"/>
        <c:overlap val="-25"/>
        <c:axId val="123624960"/>
        <c:axId val="101054656"/>
      </c:barChart>
      <c:catAx>
        <c:axId val="123624960"/>
        <c:scaling>
          <c:orientation val="minMax"/>
        </c:scaling>
        <c:delete val="0"/>
        <c:axPos val="b"/>
        <c:majorTickMark val="none"/>
        <c:minorTickMark val="none"/>
        <c:tickLblPos val="nextTo"/>
        <c:txPr>
          <a:bodyPr/>
          <a:lstStyle/>
          <a:p>
            <a:pPr>
              <a:defRPr sz="1000"/>
            </a:pPr>
            <a:endParaRPr lang="en-US"/>
          </a:p>
        </c:txPr>
        <c:crossAx val="101054656"/>
        <c:crosses val="autoZero"/>
        <c:auto val="1"/>
        <c:lblAlgn val="ctr"/>
        <c:lblOffset val="100"/>
        <c:noMultiLvlLbl val="0"/>
      </c:catAx>
      <c:valAx>
        <c:axId val="101054656"/>
        <c:scaling>
          <c:orientation val="minMax"/>
        </c:scaling>
        <c:delete val="0"/>
        <c:axPos val="l"/>
        <c:title>
          <c:tx>
            <c:rich>
              <a:bodyPr rot="-5400000" vert="horz"/>
              <a:lstStyle/>
              <a:p>
                <a:pPr>
                  <a:defRPr sz="900" b="0" i="0"/>
                </a:pPr>
                <a:r>
                  <a:rPr lang="en-US" sz="900" b="0" i="0"/>
                  <a:t>Birth Rate per 1,000 females</a:t>
                </a:r>
              </a:p>
            </c:rich>
          </c:tx>
          <c:layout>
            <c:manualLayout>
              <c:xMode val="edge"/>
              <c:yMode val="edge"/>
              <c:x val="2.0331434634500475E-2"/>
              <c:y val="0.24508980074347325"/>
            </c:manualLayout>
          </c:layout>
          <c:overlay val="0"/>
        </c:title>
        <c:numFmt formatCode="0.0" sourceLinked="1"/>
        <c:majorTickMark val="none"/>
        <c:minorTickMark val="none"/>
        <c:tickLblPos val="none"/>
        <c:spPr>
          <a:ln>
            <a:solidFill>
              <a:schemeClr val="bg1">
                <a:lumMod val="50000"/>
              </a:schemeClr>
            </a:solidFill>
          </a:ln>
        </c:spPr>
        <c:crossAx val="123624960"/>
        <c:crosses val="autoZero"/>
        <c:crossBetween val="between"/>
      </c:valAx>
    </c:plotArea>
    <c:legend>
      <c:legendPos val="t"/>
      <c:layout>
        <c:manualLayout>
          <c:xMode val="edge"/>
          <c:yMode val="edge"/>
          <c:x val="0.33439381247556821"/>
          <c:y val="0.14159918691972073"/>
          <c:w val="0.27802060646674487"/>
          <c:h val="0.1153716508005722"/>
        </c:manualLayout>
      </c:layout>
      <c:overlay val="0"/>
      <c:txPr>
        <a:bodyPr/>
        <a:lstStyle/>
        <a:p>
          <a:pPr>
            <a:defRPr sz="900"/>
          </a:pPr>
          <a:endParaRPr lang="en-US"/>
        </a:p>
      </c:txPr>
    </c:legend>
    <c:plotVisOnly val="1"/>
    <c:dispBlanksAs val="gap"/>
    <c:showDLblsOverMax val="0"/>
  </c:char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txPr>
    <a:bodyPr/>
    <a:lstStyle/>
    <a:p>
      <a:pPr>
        <a:defRPr sz="1800">
          <a:latin typeface="Calibri"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latin typeface="Calibri" pitchFamily="34" charset="0"/>
              </a:defRPr>
            </a:pPr>
            <a:r>
              <a:rPr lang="en-US" sz="1400" baseline="0" dirty="0">
                <a:solidFill>
                  <a:schemeClr val="bg1">
                    <a:lumMod val="95000"/>
                  </a:schemeClr>
                </a:solidFill>
                <a:latin typeface="Calibri" pitchFamily="34" charset="0"/>
              </a:rPr>
              <a:t>AI/AN</a:t>
            </a:r>
          </a:p>
        </c:rich>
      </c:tx>
      <c:layout>
        <c:manualLayout>
          <c:xMode val="edge"/>
          <c:yMode val="edge"/>
          <c:x val="0.20417419559179059"/>
          <c:y val="0.34311010454796831"/>
        </c:manualLayout>
      </c:layout>
      <c:overlay val="0"/>
    </c:title>
    <c:autoTitleDeleted val="0"/>
    <c:plotArea>
      <c:layout>
        <c:manualLayout>
          <c:layoutTarget val="inner"/>
          <c:xMode val="edge"/>
          <c:yMode val="edge"/>
          <c:x val="2.5324912006630566E-2"/>
          <c:y val="0.2032758056315859"/>
          <c:w val="0.61671707007131604"/>
          <c:h val="0.5850814511467235"/>
        </c:manualLayout>
      </c:layout>
      <c:pieChart>
        <c:varyColors val="1"/>
        <c:ser>
          <c:idx val="0"/>
          <c:order val="0"/>
          <c:dLbls>
            <c:dLbl>
              <c:idx val="0"/>
              <c:layout>
                <c:manualLayout>
                  <c:x val="0.13022287137443803"/>
                  <c:y val="6.2111500276512258E-2"/>
                </c:manualLayout>
              </c:layout>
              <c:dLblPos val="bestFit"/>
              <c:showLegendKey val="0"/>
              <c:showVal val="1"/>
              <c:showCatName val="0"/>
              <c:showSerName val="0"/>
              <c:showPercent val="0"/>
              <c:showBubbleSize val="0"/>
            </c:dLbl>
            <c:dLbl>
              <c:idx val="1"/>
              <c:layout>
                <c:manualLayout>
                  <c:x val="-0.18359601971458064"/>
                  <c:y val="-7.1190933909181086E-3"/>
                </c:manualLayout>
              </c:layout>
              <c:dLblPos val="bestFit"/>
              <c:showLegendKey val="0"/>
              <c:showVal val="1"/>
              <c:showCatName val="0"/>
              <c:showSerName val="0"/>
              <c:showPercent val="0"/>
              <c:showBubbleSize val="0"/>
            </c:dLbl>
            <c:dLbl>
              <c:idx val="2"/>
              <c:layout>
                <c:manualLayout>
                  <c:x val="6.1276146162545793E-2"/>
                  <c:y val="-4.1201204364504605E-3"/>
                </c:manualLayout>
              </c:layout>
              <c:dLblPos val="bestFit"/>
              <c:showLegendKey val="0"/>
              <c:showVal val="1"/>
              <c:showCatName val="0"/>
              <c:showSerName val="0"/>
              <c:showPercent val="0"/>
              <c:showBubbleSize val="0"/>
            </c:dLbl>
            <c:dLbl>
              <c:idx val="3"/>
              <c:layout>
                <c:manualLayout>
                  <c:x val="-0.11213256376895143"/>
                  <c:y val="1.3039440304075703E-2"/>
                </c:manualLayout>
              </c:layout>
              <c:dLblPos val="bestFit"/>
              <c:showLegendKey val="0"/>
              <c:showVal val="1"/>
              <c:showCatName val="0"/>
              <c:showSerName val="0"/>
              <c:showPercent val="0"/>
              <c:showBubbleSize val="0"/>
            </c:dLbl>
            <c:txPr>
              <a:bodyPr/>
              <a:lstStyle/>
              <a:p>
                <a:pPr>
                  <a:defRPr sz="1000">
                    <a:latin typeface="Calibri" pitchFamily="34" charset="0"/>
                  </a:defRPr>
                </a:pPr>
                <a:endParaRPr lang="en-US"/>
              </a:p>
            </c:txPr>
            <c:dLblPos val="bestFit"/>
            <c:showLegendKey val="0"/>
            <c:showVal val="1"/>
            <c:showCatName val="0"/>
            <c:showSerName val="0"/>
            <c:showPercent val="0"/>
            <c:showBubbleSize val="0"/>
            <c:showLeaderLines val="1"/>
          </c:dLbls>
          <c:cat>
            <c:strRef>
              <c:f>Graphs!$A$55:$A$58</c:f>
              <c:strCache>
                <c:ptCount val="4"/>
                <c:pt idx="0">
                  <c:v>First Trimester</c:v>
                </c:pt>
                <c:pt idx="1">
                  <c:v>Second Trimester</c:v>
                </c:pt>
                <c:pt idx="2">
                  <c:v>Third Trimester</c:v>
                </c:pt>
                <c:pt idx="3">
                  <c:v>No Prenatal Care</c:v>
                </c:pt>
              </c:strCache>
            </c:strRef>
          </c:cat>
          <c:val>
            <c:numRef>
              <c:f>Graphs!$C$55:$C$58</c:f>
              <c:numCache>
                <c:formatCode>0.0%</c:formatCode>
                <c:ptCount val="4"/>
                <c:pt idx="0">
                  <c:v>0.59062170706006323</c:v>
                </c:pt>
                <c:pt idx="1">
                  <c:v>0.309536354056902</c:v>
                </c:pt>
                <c:pt idx="2">
                  <c:v>8.6143308746048475E-2</c:v>
                </c:pt>
                <c:pt idx="3">
                  <c:v>1.3698630136986301E-2</c:v>
                </c:pt>
              </c:numCache>
            </c:numRef>
          </c:val>
        </c:ser>
        <c:dLbls>
          <c:dLblPos val="bestFit"/>
          <c:showLegendKey val="0"/>
          <c:showVal val="1"/>
          <c:showCatName val="0"/>
          <c:showSerName val="0"/>
          <c:showPercent val="0"/>
          <c:showBubbleSize val="0"/>
          <c:showLeaderLines val="1"/>
        </c:dLbls>
        <c:firstSliceAng val="180"/>
      </c:pieChart>
    </c:plotArea>
    <c:legend>
      <c:legendPos val="r"/>
      <c:layout>
        <c:manualLayout>
          <c:xMode val="edge"/>
          <c:yMode val="edge"/>
          <c:x val="0.66668563141413761"/>
          <c:y val="0.25507476511843324"/>
          <c:w val="0.22326548725513914"/>
          <c:h val="0.55892410661429281"/>
        </c:manualLayout>
      </c:layout>
      <c:overlay val="0"/>
      <c:spPr>
        <a:ln>
          <a:solidFill>
            <a:schemeClr val="accent1"/>
          </a:solidFill>
        </a:ln>
      </c:spPr>
      <c:txPr>
        <a:bodyPr/>
        <a:lstStyle/>
        <a:p>
          <a:pPr>
            <a:defRPr sz="900">
              <a:latin typeface="Calibri" pitchFamily="34" charset="0"/>
            </a:defRPr>
          </a:pPr>
          <a:endParaRPr lang="en-US"/>
        </a:p>
      </c:txPr>
    </c:legend>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latin typeface="Calibri" pitchFamily="34" charset="0"/>
              </a:defRPr>
            </a:pPr>
            <a:r>
              <a:rPr lang="en-US" sz="1400" baseline="0" dirty="0">
                <a:solidFill>
                  <a:schemeClr val="bg1">
                    <a:lumMod val="95000"/>
                  </a:schemeClr>
                </a:solidFill>
                <a:latin typeface="Calibri" pitchFamily="34" charset="0"/>
              </a:rPr>
              <a:t>NHW</a:t>
            </a:r>
          </a:p>
        </c:rich>
      </c:tx>
      <c:layout>
        <c:manualLayout>
          <c:xMode val="edge"/>
          <c:yMode val="edge"/>
          <c:x val="0.4052627431753314"/>
          <c:y val="0.3689139204745619"/>
        </c:manualLayout>
      </c:layout>
      <c:overlay val="0"/>
    </c:title>
    <c:autoTitleDeleted val="0"/>
    <c:plotArea>
      <c:layout>
        <c:manualLayout>
          <c:layoutTarget val="inner"/>
          <c:xMode val="edge"/>
          <c:yMode val="edge"/>
          <c:x val="0.14484799173414201"/>
          <c:y val="0.21270590749889487"/>
          <c:w val="0.69953377615924484"/>
          <c:h val="0.6177992863604721"/>
        </c:manualLayout>
      </c:layout>
      <c:pieChart>
        <c:varyColors val="1"/>
        <c:ser>
          <c:idx val="0"/>
          <c:order val="0"/>
          <c:explosion val="1"/>
          <c:dLbls>
            <c:dLbl>
              <c:idx val="0"/>
              <c:layout>
                <c:manualLayout>
                  <c:x val="0.17649100842249033"/>
                  <c:y val="0.21451062500635817"/>
                </c:manualLayout>
              </c:layout>
              <c:dLblPos val="bestFit"/>
              <c:showLegendKey val="0"/>
              <c:showVal val="1"/>
              <c:showCatName val="0"/>
              <c:showSerName val="0"/>
              <c:showPercent val="0"/>
              <c:showBubbleSize val="0"/>
            </c:dLbl>
            <c:dLbl>
              <c:idx val="1"/>
              <c:layout>
                <c:manualLayout>
                  <c:x val="-0.17274247491638797"/>
                  <c:y val="-0.10734084155310204"/>
                </c:manualLayout>
              </c:layout>
              <c:dLblPos val="bestFit"/>
              <c:showLegendKey val="0"/>
              <c:showVal val="1"/>
              <c:showCatName val="0"/>
              <c:showSerName val="0"/>
              <c:showPercent val="0"/>
              <c:showBubbleSize val="0"/>
            </c:dLbl>
            <c:dLbl>
              <c:idx val="2"/>
              <c:layout>
                <c:manualLayout>
                  <c:x val="9.2200003502074981E-2"/>
                  <c:y val="3.4829539096383703E-3"/>
                </c:manualLayout>
              </c:layout>
              <c:dLblPos val="bestFit"/>
              <c:showLegendKey val="0"/>
              <c:showVal val="1"/>
              <c:showCatName val="0"/>
              <c:showSerName val="0"/>
              <c:showPercent val="0"/>
              <c:showBubbleSize val="0"/>
            </c:dLbl>
            <c:dLbl>
              <c:idx val="3"/>
              <c:layout>
                <c:manualLayout>
                  <c:x val="-0.12270832968533857"/>
                  <c:y val="2.9534650380227491E-2"/>
                </c:manualLayout>
              </c:layout>
              <c:dLblPos val="bestFit"/>
              <c:showLegendKey val="0"/>
              <c:showVal val="1"/>
              <c:showCatName val="0"/>
              <c:showSerName val="0"/>
              <c:showPercent val="0"/>
              <c:showBubbleSize val="0"/>
            </c:dLbl>
            <c:txPr>
              <a:bodyPr/>
              <a:lstStyle/>
              <a:p>
                <a:pPr>
                  <a:defRPr sz="1000">
                    <a:latin typeface="Calibri" pitchFamily="34" charset="0"/>
                  </a:defRPr>
                </a:pPr>
                <a:endParaRPr lang="en-US"/>
              </a:p>
            </c:txPr>
            <c:dLblPos val="bestFit"/>
            <c:showLegendKey val="0"/>
            <c:showVal val="1"/>
            <c:showCatName val="0"/>
            <c:showSerName val="0"/>
            <c:showPercent val="0"/>
            <c:showBubbleSize val="0"/>
            <c:showLeaderLines val="1"/>
          </c:dLbls>
          <c:cat>
            <c:strRef>
              <c:f>Graphs!$A$55:$A$58</c:f>
              <c:strCache>
                <c:ptCount val="4"/>
                <c:pt idx="0">
                  <c:v>First</c:v>
                </c:pt>
                <c:pt idx="1">
                  <c:v>Second</c:v>
                </c:pt>
                <c:pt idx="2">
                  <c:v>Third</c:v>
                </c:pt>
                <c:pt idx="3">
                  <c:v>No PNC</c:v>
                </c:pt>
              </c:strCache>
            </c:strRef>
          </c:cat>
          <c:val>
            <c:numRef>
              <c:f>Graphs!$E$55:$E$58</c:f>
              <c:numCache>
                <c:formatCode>0.0%</c:formatCode>
                <c:ptCount val="4"/>
                <c:pt idx="0">
                  <c:v>0.74538261411769768</c:v>
                </c:pt>
                <c:pt idx="1">
                  <c:v>0.20817476187404588</c:v>
                </c:pt>
                <c:pt idx="2">
                  <c:v>3.915371218473844E-2</c:v>
                </c:pt>
                <c:pt idx="3">
                  <c:v>7.2889118235180284E-3</c:v>
                </c:pt>
              </c:numCache>
            </c:numRef>
          </c:val>
        </c:ser>
        <c:dLbls>
          <c:dLblPos val="bestFit"/>
          <c:showLegendKey val="0"/>
          <c:showVal val="1"/>
          <c:showCatName val="0"/>
          <c:showSerName val="0"/>
          <c:showPercent val="0"/>
          <c:showBubbleSize val="0"/>
          <c:showLeaderLines val="1"/>
        </c:dLbls>
        <c:firstSliceAng val="180"/>
      </c:pieChart>
    </c:plotArea>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a:lstStyle/>
          <a:p>
            <a:pPr>
              <a:defRPr sz="1600"/>
            </a:pPr>
            <a:r>
              <a:rPr lang="en-US" sz="1600" dirty="0" smtClean="0"/>
              <a:t>Smoking</a:t>
            </a:r>
            <a:r>
              <a:rPr lang="en-US" sz="1600" b="0" baseline="30000" dirty="0" smtClean="0"/>
              <a:t>¥</a:t>
            </a:r>
            <a:r>
              <a:rPr lang="en-US" sz="1600" dirty="0" smtClean="0"/>
              <a:t> by </a:t>
            </a:r>
            <a:r>
              <a:rPr lang="en-US" sz="1600" dirty="0"/>
              <a:t>Trimester</a:t>
            </a:r>
          </a:p>
        </c:rich>
      </c:tx>
      <c:layout/>
      <c:overlay val="0"/>
    </c:title>
    <c:autoTitleDeleted val="0"/>
    <c:plotArea>
      <c:layout>
        <c:manualLayout>
          <c:layoutTarget val="inner"/>
          <c:xMode val="edge"/>
          <c:yMode val="edge"/>
          <c:x val="0.15471431455683424"/>
          <c:y val="0.259484735460699"/>
          <c:w val="0.81002927518675549"/>
          <c:h val="0.54055922170963611"/>
        </c:manualLayout>
      </c:layout>
      <c:lineChart>
        <c:grouping val="standard"/>
        <c:varyColors val="0"/>
        <c:ser>
          <c:idx val="0"/>
          <c:order val="0"/>
          <c:tx>
            <c:v>AI/AN</c:v>
          </c:tx>
          <c:dLbls>
            <c:txPr>
              <a:bodyPr/>
              <a:lstStyle/>
              <a:p>
                <a:pPr>
                  <a:defRPr sz="1000"/>
                </a:pPr>
                <a:endParaRPr lang="en-US"/>
              </a:p>
            </c:txPr>
            <c:dLblPos val="t"/>
            <c:showLegendKey val="0"/>
            <c:showVal val="1"/>
            <c:showCatName val="0"/>
            <c:showSerName val="0"/>
            <c:showPercent val="0"/>
            <c:showBubbleSize val="0"/>
            <c:showLeaderLines val="0"/>
          </c:dLbls>
          <c:cat>
            <c:strRef>
              <c:f>Graphs!$A$63:$A$65</c:f>
              <c:strCache>
                <c:ptCount val="3"/>
                <c:pt idx="0">
                  <c:v>First 
Trimester</c:v>
                </c:pt>
                <c:pt idx="1">
                  <c:v>Second 
Trimester</c:v>
                </c:pt>
                <c:pt idx="2">
                  <c:v>Third 
Trimester</c:v>
                </c:pt>
              </c:strCache>
            </c:strRef>
          </c:cat>
          <c:val>
            <c:numRef>
              <c:f>Graphs!$C$63:$C$65</c:f>
              <c:numCache>
                <c:formatCode>0.0%</c:formatCode>
                <c:ptCount val="3"/>
                <c:pt idx="0">
                  <c:v>0.19539999999999999</c:v>
                </c:pt>
                <c:pt idx="1">
                  <c:v>0.15659999999999999</c:v>
                </c:pt>
                <c:pt idx="2">
                  <c:v>0.1482</c:v>
                </c:pt>
              </c:numCache>
            </c:numRef>
          </c:val>
          <c:smooth val="0"/>
        </c:ser>
        <c:ser>
          <c:idx val="1"/>
          <c:order val="1"/>
          <c:tx>
            <c:v>NHW</c:v>
          </c:tx>
          <c:dLbls>
            <c:dLbl>
              <c:idx val="0"/>
              <c:layout>
                <c:manualLayout>
                  <c:x val="-7.2996002745165836E-2"/>
                  <c:y val="7.2679233802193613E-2"/>
                </c:manualLayout>
              </c:layout>
              <c:dLblPos val="r"/>
              <c:showLegendKey val="0"/>
              <c:showVal val="1"/>
              <c:showCatName val="0"/>
              <c:showSerName val="0"/>
              <c:showPercent val="0"/>
              <c:showBubbleSize val="0"/>
            </c:dLbl>
            <c:dLbl>
              <c:idx val="1"/>
              <c:layout>
                <c:manualLayout>
                  <c:x val="-7.2995740801860845E-2"/>
                  <c:y val="5.8043356002937932E-2"/>
                </c:manualLayout>
              </c:layout>
              <c:dLblPos val="r"/>
              <c:showLegendKey val="0"/>
              <c:showVal val="1"/>
              <c:showCatName val="0"/>
              <c:showSerName val="0"/>
              <c:showPercent val="0"/>
              <c:showBubbleSize val="0"/>
            </c:dLbl>
            <c:dLbl>
              <c:idx val="2"/>
              <c:layout>
                <c:manualLayout>
                  <c:x val="-7.2995740801860845E-2"/>
                  <c:y val="7.2679233802193613E-2"/>
                </c:manualLayout>
              </c:layout>
              <c:dLblPos val="r"/>
              <c:showLegendKey val="0"/>
              <c:showVal val="1"/>
              <c:showCatName val="0"/>
              <c:showSerName val="0"/>
              <c:showPercent val="0"/>
              <c:showBubbleSize val="0"/>
            </c:dLbl>
            <c:txPr>
              <a:bodyPr/>
              <a:lstStyle/>
              <a:p>
                <a:pPr>
                  <a:defRPr sz="1000"/>
                </a:pPr>
                <a:endParaRPr lang="en-US"/>
              </a:p>
            </c:txPr>
            <c:dLblPos val="t"/>
            <c:showLegendKey val="0"/>
            <c:showVal val="1"/>
            <c:showCatName val="0"/>
            <c:showSerName val="0"/>
            <c:showPercent val="0"/>
            <c:showBubbleSize val="0"/>
            <c:showLeaderLines val="0"/>
          </c:dLbls>
          <c:cat>
            <c:strRef>
              <c:f>Graphs!$A$63:$A$65</c:f>
              <c:strCache>
                <c:ptCount val="3"/>
                <c:pt idx="0">
                  <c:v>First 
Trimester</c:v>
                </c:pt>
                <c:pt idx="1">
                  <c:v>Second 
Trimester</c:v>
                </c:pt>
                <c:pt idx="2">
                  <c:v>Third 
Trimester</c:v>
                </c:pt>
              </c:strCache>
            </c:strRef>
          </c:cat>
          <c:val>
            <c:numRef>
              <c:f>Graphs!$E$63:$E$65</c:f>
              <c:numCache>
                <c:formatCode>0.0%</c:formatCode>
                <c:ptCount val="3"/>
                <c:pt idx="0">
                  <c:v>0.13139999999999999</c:v>
                </c:pt>
                <c:pt idx="1">
                  <c:v>0.10829999999999999</c:v>
                </c:pt>
                <c:pt idx="2">
                  <c:v>0.10249999999999999</c:v>
                </c:pt>
              </c:numCache>
            </c:numRef>
          </c:val>
          <c:smooth val="0"/>
        </c:ser>
        <c:dLbls>
          <c:dLblPos val="t"/>
          <c:showLegendKey val="0"/>
          <c:showVal val="1"/>
          <c:showCatName val="0"/>
          <c:showSerName val="0"/>
          <c:showPercent val="0"/>
          <c:showBubbleSize val="0"/>
        </c:dLbls>
        <c:marker val="1"/>
        <c:smooth val="0"/>
        <c:axId val="161717760"/>
        <c:axId val="101078080"/>
      </c:lineChart>
      <c:catAx>
        <c:axId val="161717760"/>
        <c:scaling>
          <c:orientation val="minMax"/>
        </c:scaling>
        <c:delete val="0"/>
        <c:axPos val="b"/>
        <c:majorTickMark val="out"/>
        <c:minorTickMark val="none"/>
        <c:tickLblPos val="nextTo"/>
        <c:txPr>
          <a:bodyPr/>
          <a:lstStyle/>
          <a:p>
            <a:pPr>
              <a:defRPr sz="1000"/>
            </a:pPr>
            <a:endParaRPr lang="en-US"/>
          </a:p>
        </c:txPr>
        <c:crossAx val="101078080"/>
        <c:crosses val="autoZero"/>
        <c:auto val="1"/>
        <c:lblAlgn val="ctr"/>
        <c:lblOffset val="100"/>
        <c:noMultiLvlLbl val="0"/>
      </c:catAx>
      <c:valAx>
        <c:axId val="101078080"/>
        <c:scaling>
          <c:orientation val="minMax"/>
        </c:scaling>
        <c:delete val="0"/>
        <c:axPos val="l"/>
        <c:title>
          <c:tx>
            <c:rich>
              <a:bodyPr rot="-5400000" vert="horz"/>
              <a:lstStyle/>
              <a:p>
                <a:pPr>
                  <a:defRPr sz="900" b="0"/>
                </a:pPr>
                <a:r>
                  <a:rPr lang="en-US" sz="900" b="0" dirty="0" smtClean="0"/>
                  <a:t>Percent of Births</a:t>
                </a:r>
                <a:endParaRPr lang="en-US" sz="900" b="0" dirty="0"/>
              </a:p>
            </c:rich>
          </c:tx>
          <c:layout>
            <c:manualLayout>
              <c:xMode val="edge"/>
              <c:yMode val="edge"/>
              <c:x val="1.9230769230769232E-2"/>
              <c:y val="0.39414594557259292"/>
            </c:manualLayout>
          </c:layout>
          <c:overlay val="0"/>
        </c:title>
        <c:numFmt formatCode="0%" sourceLinked="0"/>
        <c:majorTickMark val="out"/>
        <c:minorTickMark val="none"/>
        <c:tickLblPos val="nextTo"/>
        <c:txPr>
          <a:bodyPr/>
          <a:lstStyle/>
          <a:p>
            <a:pPr>
              <a:defRPr sz="900"/>
            </a:pPr>
            <a:endParaRPr lang="en-US"/>
          </a:p>
        </c:txPr>
        <c:crossAx val="161717760"/>
        <c:crosses val="autoZero"/>
        <c:crossBetween val="between"/>
      </c:valAx>
    </c:plotArea>
    <c:legend>
      <c:legendPos val="r"/>
      <c:layout>
        <c:manualLayout>
          <c:xMode val="edge"/>
          <c:yMode val="edge"/>
          <c:x val="0.74100998404611196"/>
          <c:y val="0.1858903163420362"/>
          <c:w val="0.19177581460853979"/>
          <c:h val="0.10942462270341208"/>
        </c:manualLayout>
      </c:layout>
      <c:overlay val="1"/>
      <c:txPr>
        <a:bodyPr/>
        <a:lstStyle/>
        <a:p>
          <a:pPr>
            <a:defRPr sz="1000"/>
          </a:pPr>
          <a:endParaRPr lang="en-US"/>
        </a:p>
      </c:txPr>
    </c:legend>
    <c:plotVisOnly val="1"/>
    <c:dispBlanksAs val="gap"/>
    <c:showDLblsOverMax val="0"/>
  </c:chart>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accent1">
          <a:lumMod val="75000"/>
        </a:schemeClr>
      </a:solidFill>
    </a:ln>
  </c:spPr>
  <c:txPr>
    <a:bodyPr/>
    <a:lstStyle/>
    <a:p>
      <a:pPr>
        <a:defRPr sz="800">
          <a:latin typeface="Calibri"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B01CF784-2E2A-494A-9C66-AA87BE5166F5}" type="datetimeFigureOut">
              <a:rPr lang="en-US" smtClean="0"/>
              <a:pPr/>
              <a:t>1/14/2013</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8B48CAFF-E99B-481F-9538-5B19213C62CE}" type="slidenum">
              <a:rPr lang="en-US" smtClean="0"/>
              <a:pPr/>
              <a:t>‹#›</a:t>
            </a:fld>
            <a:endParaRPr lang="en-US"/>
          </a:p>
        </p:txBody>
      </p:sp>
    </p:spTree>
    <p:extLst>
      <p:ext uri="{BB962C8B-B14F-4D97-AF65-F5344CB8AC3E}">
        <p14:creationId xmlns:p14="http://schemas.microsoft.com/office/powerpoint/2010/main" val="16220448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FC3FD8D1-DCCE-40D8-9551-4D94C1347C17}" type="datetimeFigureOut">
              <a:rPr lang="en-US" smtClean="0"/>
              <a:pPr/>
              <a:t>1/14/2013</a:t>
            </a:fld>
            <a:endParaRPr lang="en-US" dirty="0"/>
          </a:p>
        </p:txBody>
      </p:sp>
      <p:sp>
        <p:nvSpPr>
          <p:cNvPr id="4" name="Slide Image Placeholder 3"/>
          <p:cNvSpPr>
            <a:spLocks noGrp="1" noRot="1" noChangeAspect="1"/>
          </p:cNvSpPr>
          <p:nvPr>
            <p:ph type="sldImg" idx="2"/>
          </p:nvPr>
        </p:nvSpPr>
        <p:spPr>
          <a:xfrm>
            <a:off x="2203450" y="698500"/>
            <a:ext cx="2617788"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DAA5D3DB-6C22-4F61-911C-73FC97CC2729}" type="slidenum">
              <a:rPr lang="en-US" smtClean="0"/>
              <a:pPr/>
              <a:t>‹#›</a:t>
            </a:fld>
            <a:endParaRPr lang="en-US" dirty="0"/>
          </a:p>
        </p:txBody>
      </p:sp>
    </p:spTree>
    <p:extLst>
      <p:ext uri="{BB962C8B-B14F-4D97-AF65-F5344CB8AC3E}">
        <p14:creationId xmlns:p14="http://schemas.microsoft.com/office/powerpoint/2010/main" val="1972729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03450" y="698500"/>
            <a:ext cx="2617788" cy="349091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83B9079-9FC2-40E3-A305-31F1AFE31F2D}" type="slidenum">
              <a:rPr lang="en-US" smtClean="0">
                <a:solidFill>
                  <a:prstClr val="black"/>
                </a:solidFill>
              </a:rPr>
              <a:pPr/>
              <a:t>1</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AA5D3DB-6C22-4F61-911C-73FC97CC2729}"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6858000" cy="4165600"/>
          </a:xfrm>
          <a:prstGeom prst="rect">
            <a:avLst/>
          </a:prstGeom>
          <a:solidFill>
            <a:schemeClr val="accent1">
              <a:lumMod val="75000"/>
            </a:schemeClr>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grpSp>
        <p:nvGrpSpPr>
          <p:cNvPr id="2" name="Group 55"/>
          <p:cNvGrpSpPr>
            <a:grpSpLocks/>
          </p:cNvGrpSpPr>
          <p:nvPr/>
        </p:nvGrpSpPr>
        <p:grpSpPr bwMode="auto">
          <a:xfrm>
            <a:off x="171450" y="7620000"/>
            <a:ext cx="2971800" cy="1363133"/>
            <a:chOff x="4876800" y="5835650"/>
            <a:chExt cx="3962400" cy="1022350"/>
          </a:xfrm>
        </p:grpSpPr>
        <p:grpSp>
          <p:nvGrpSpPr>
            <p:cNvPr id="3" name="Group 54"/>
            <p:cNvGrpSpPr>
              <a:grpSpLocks/>
            </p:cNvGrpSpPr>
            <p:nvPr/>
          </p:nvGrpSpPr>
          <p:grpSpPr bwMode="auto">
            <a:xfrm>
              <a:off x="6096000" y="5943600"/>
              <a:ext cx="2743200" cy="838692"/>
              <a:chOff x="1295400" y="157163"/>
              <a:chExt cx="2743200" cy="838692"/>
            </a:xfrm>
          </p:grpSpPr>
          <p:sp>
            <p:nvSpPr>
              <p:cNvPr id="8" name="TextBox 7"/>
              <p:cNvSpPr txBox="1"/>
              <p:nvPr/>
            </p:nvSpPr>
            <p:spPr bwMode="auto">
              <a:xfrm>
                <a:off x="1295400" y="157163"/>
                <a:ext cx="2743200" cy="838692"/>
              </a:xfrm>
              <a:prstGeom prst="rect">
                <a:avLst/>
              </a:prstGeom>
              <a:noFill/>
            </p:spPr>
            <p:txBody>
              <a:bodyPr>
                <a:spAutoFit/>
              </a:bodyPr>
              <a:lstStyle/>
              <a:p>
                <a:pPr fontAlgn="base">
                  <a:lnSpc>
                    <a:spcPts val="2000"/>
                  </a:lnSpc>
                  <a:spcBef>
                    <a:spcPct val="0"/>
                  </a:spcBef>
                  <a:spcAft>
                    <a:spcPct val="0"/>
                  </a:spcAft>
                  <a:defRPr/>
                </a:pPr>
                <a:r>
                  <a:rPr lang="en-US" sz="2000" dirty="0">
                    <a:solidFill>
                      <a:srgbClr val="B40000"/>
                    </a:solidFill>
                    <a:latin typeface="Maiandra GD" pitchFamily="34" charset="0"/>
                  </a:rPr>
                  <a:t>N</a:t>
                </a:r>
                <a:r>
                  <a:rPr lang="en-US" sz="1600" dirty="0">
                    <a:solidFill>
                      <a:srgbClr val="B40000"/>
                    </a:solidFill>
                    <a:latin typeface="Maiandra GD" pitchFamily="34" charset="0"/>
                  </a:rPr>
                  <a:t>orthwest </a:t>
                </a:r>
                <a:r>
                  <a:rPr lang="en-US" sz="2000" dirty="0">
                    <a:solidFill>
                      <a:srgbClr val="B40000"/>
                    </a:solidFill>
                    <a:latin typeface="Maiandra GD" pitchFamily="34" charset="0"/>
                  </a:rPr>
                  <a:t>P</a:t>
                </a:r>
                <a:r>
                  <a:rPr lang="en-US" sz="1600" dirty="0">
                    <a:solidFill>
                      <a:srgbClr val="B40000"/>
                    </a:solidFill>
                    <a:latin typeface="Maiandra GD" pitchFamily="34" charset="0"/>
                  </a:rPr>
                  <a:t>ortland </a:t>
                </a:r>
                <a:r>
                  <a:rPr lang="en-US" sz="2000" dirty="0">
                    <a:solidFill>
                      <a:srgbClr val="B40000"/>
                    </a:solidFill>
                    <a:latin typeface="Maiandra GD" pitchFamily="34" charset="0"/>
                  </a:rPr>
                  <a:t>A</a:t>
                </a:r>
                <a:r>
                  <a:rPr lang="en-US" sz="1600" dirty="0">
                    <a:solidFill>
                      <a:srgbClr val="B40000"/>
                    </a:solidFill>
                    <a:latin typeface="Maiandra GD" pitchFamily="34" charset="0"/>
                  </a:rPr>
                  <a:t>rea</a:t>
                </a:r>
              </a:p>
              <a:p>
                <a:pPr fontAlgn="base">
                  <a:lnSpc>
                    <a:spcPts val="2000"/>
                  </a:lnSpc>
                  <a:spcBef>
                    <a:spcPct val="0"/>
                  </a:spcBef>
                  <a:spcAft>
                    <a:spcPct val="0"/>
                  </a:spcAft>
                  <a:defRPr/>
                </a:pPr>
                <a:r>
                  <a:rPr lang="en-US" sz="1600" dirty="0">
                    <a:solidFill>
                      <a:srgbClr val="B40000"/>
                    </a:solidFill>
                    <a:latin typeface="Maiandra GD" pitchFamily="34" charset="0"/>
                  </a:rPr>
                  <a:t>         </a:t>
                </a:r>
                <a:r>
                  <a:rPr lang="en-US" sz="2000" dirty="0">
                    <a:solidFill>
                      <a:srgbClr val="B40000"/>
                    </a:solidFill>
                    <a:latin typeface="Maiandra GD" pitchFamily="34" charset="0"/>
                  </a:rPr>
                  <a:t>I</a:t>
                </a:r>
                <a:r>
                  <a:rPr lang="en-US" sz="1600" dirty="0">
                    <a:solidFill>
                      <a:srgbClr val="B40000"/>
                    </a:solidFill>
                    <a:latin typeface="Maiandra GD" pitchFamily="34" charset="0"/>
                  </a:rPr>
                  <a:t>ndian </a:t>
                </a:r>
                <a:r>
                  <a:rPr lang="en-US" sz="2000" dirty="0">
                    <a:solidFill>
                      <a:srgbClr val="B40000"/>
                    </a:solidFill>
                    <a:latin typeface="Maiandra GD" pitchFamily="34" charset="0"/>
                  </a:rPr>
                  <a:t>H</a:t>
                </a:r>
                <a:r>
                  <a:rPr lang="en-US" sz="1600" dirty="0">
                    <a:solidFill>
                      <a:srgbClr val="B40000"/>
                    </a:solidFill>
                    <a:latin typeface="Maiandra GD" pitchFamily="34" charset="0"/>
                  </a:rPr>
                  <a:t>ealth </a:t>
                </a:r>
                <a:r>
                  <a:rPr lang="en-US" sz="2000" dirty="0">
                    <a:solidFill>
                      <a:srgbClr val="B40000"/>
                    </a:solidFill>
                    <a:latin typeface="Maiandra GD" pitchFamily="34" charset="0"/>
                  </a:rPr>
                  <a:t>B</a:t>
                </a:r>
                <a:r>
                  <a:rPr lang="en-US" sz="1600" dirty="0">
                    <a:solidFill>
                      <a:srgbClr val="B40000"/>
                    </a:solidFill>
                    <a:latin typeface="Maiandra GD" pitchFamily="34" charset="0"/>
                  </a:rPr>
                  <a:t>oard</a:t>
                </a:r>
              </a:p>
            </p:txBody>
          </p:sp>
          <p:sp>
            <p:nvSpPr>
              <p:cNvPr id="9" name="TextBox 8"/>
              <p:cNvSpPr txBox="1"/>
              <p:nvPr/>
            </p:nvSpPr>
            <p:spPr bwMode="auto">
              <a:xfrm>
                <a:off x="1371600" y="652463"/>
                <a:ext cx="2514600" cy="323165"/>
              </a:xfrm>
              <a:prstGeom prst="rect">
                <a:avLst/>
              </a:prstGeom>
              <a:noFill/>
            </p:spPr>
            <p:txBody>
              <a:bodyPr>
                <a:spAutoFit/>
              </a:bodyPr>
              <a:lstStyle/>
              <a:p>
                <a:pPr algn="r" fontAlgn="base">
                  <a:spcBef>
                    <a:spcPct val="0"/>
                  </a:spcBef>
                  <a:spcAft>
                    <a:spcPct val="0"/>
                  </a:spcAft>
                  <a:defRPr/>
                </a:pPr>
                <a:r>
                  <a:rPr lang="en-US" sz="1100" i="1" dirty="0">
                    <a:solidFill>
                      <a:srgbClr val="C32D2E">
                        <a:lumMod val="50000"/>
                      </a:srgbClr>
                    </a:solidFill>
                    <a:latin typeface="Gill Sans MT" pitchFamily="34" charset="0"/>
                    <a:cs typeface="Estrangelo Edessa" pitchFamily="66"/>
                  </a:rPr>
                  <a:t>Indian Leadership for Indian Health</a:t>
                </a:r>
              </a:p>
            </p:txBody>
          </p:sp>
        </p:grpSp>
        <p:pic>
          <p:nvPicPr>
            <p:cNvPr id="7" name="Picture 8" descr="NPAIHBtransparentTEAL"/>
            <p:cNvPicPr>
              <a:picLocks noChangeAspect="1" noChangeArrowheads="1"/>
            </p:cNvPicPr>
            <p:nvPr/>
          </p:nvPicPr>
          <p:blipFill>
            <a:blip r:embed="rId2" cstate="print"/>
            <a:srcRect/>
            <a:stretch>
              <a:fillRect/>
            </a:stretch>
          </p:blipFill>
          <p:spPr bwMode="auto">
            <a:xfrm>
              <a:off x="4876800" y="5835650"/>
              <a:ext cx="1219200" cy="1022350"/>
            </a:xfrm>
            <a:prstGeom prst="rect">
              <a:avLst/>
            </a:prstGeom>
            <a:noFill/>
            <a:ln w="9525">
              <a:noFill/>
              <a:miter lim="800000"/>
              <a:headEnd/>
              <a:tailEnd/>
            </a:ln>
          </p:spPr>
        </p:pic>
      </p:grpSp>
      <p:grpSp>
        <p:nvGrpSpPr>
          <p:cNvPr id="5" name="Group 40"/>
          <p:cNvGrpSpPr>
            <a:grpSpLocks/>
          </p:cNvGrpSpPr>
          <p:nvPr/>
        </p:nvGrpSpPr>
        <p:grpSpPr bwMode="auto">
          <a:xfrm>
            <a:off x="0" y="4064001"/>
            <a:ext cx="6858000" cy="241300"/>
            <a:chOff x="0" y="816"/>
            <a:chExt cx="5760" cy="114"/>
          </a:xfrm>
        </p:grpSpPr>
        <p:pic>
          <p:nvPicPr>
            <p:cNvPr id="11" name="Picture 13"/>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2" name="Picture 14"/>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3" name="Picture 15"/>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4" name="Picture 16"/>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5" name="Picture 17"/>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6" name="Picture 18"/>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7" name="Picture 19"/>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8" name="Picture 20"/>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9" name="Picture 21"/>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20" name="Picture 22"/>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21" name="Picture 23"/>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2" name="Picture 24"/>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3" name="Picture 25"/>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4" name="Picture 26"/>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5" name="Picture 27"/>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6" name="Picture 28"/>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7" name="Picture 29"/>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8" name="Picture 30"/>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9" name="Picture 31"/>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32"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33"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4"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5"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6"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7"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8"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9"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40"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41"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42"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30" name="Rectangle 3"/>
          <p:cNvSpPr>
            <a:spLocks noGrp="1" noChangeArrowheads="1"/>
          </p:cNvSpPr>
          <p:nvPr>
            <p:ph type="ctrTitle"/>
          </p:nvPr>
        </p:nvSpPr>
        <p:spPr>
          <a:xfrm>
            <a:off x="285750" y="1016000"/>
            <a:ext cx="6286500" cy="2844800"/>
          </a:xfrm>
          <a:prstGeom prst="rect">
            <a:avLst/>
          </a:prstGeom>
        </p:spPr>
        <p:txBody>
          <a:bodyPr anchor="b"/>
          <a:lstStyle>
            <a:lvl1pPr algn="ctr">
              <a:defRPr u="none">
                <a:solidFill>
                  <a:srgbClr val="F3EFBF"/>
                </a:solidFill>
                <a:latin typeface="Georgia" pitchFamily="18" charset="0"/>
              </a:defRPr>
            </a:lvl1pPr>
          </a:lstStyle>
          <a:p>
            <a:r>
              <a:rPr lang="en-US" smtClean="0"/>
              <a:t>Click to edit Master title style</a:t>
            </a:r>
            <a:endParaRPr lang="en-US" dirty="0"/>
          </a:p>
        </p:txBody>
      </p:sp>
      <p:sp>
        <p:nvSpPr>
          <p:cNvPr id="31" name="Rectangle 4"/>
          <p:cNvSpPr>
            <a:spLocks noGrp="1" noChangeArrowheads="1"/>
          </p:cNvSpPr>
          <p:nvPr>
            <p:ph type="subTitle" idx="1"/>
          </p:nvPr>
        </p:nvSpPr>
        <p:spPr>
          <a:xfrm>
            <a:off x="285750" y="4368800"/>
            <a:ext cx="6286500" cy="2844800"/>
          </a:xfrm>
        </p:spPr>
        <p:txBody>
          <a:bodyPr/>
          <a:lstStyle>
            <a:lvl1pPr marL="0" indent="0" algn="ctr">
              <a:buFontTx/>
              <a:buNone/>
              <a:defRPr sz="3200">
                <a:solidFill>
                  <a:schemeClr val="accent3">
                    <a:lumMod val="50000"/>
                  </a:schemeClr>
                </a:solidFill>
                <a:latin typeface="Georgia" pitchFamily="18" charset="0"/>
              </a:defRPr>
            </a:lvl1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7"/>
          <p:cNvSpPr>
            <a:spLocks noChangeArrowheads="1"/>
          </p:cNvSpPr>
          <p:nvPr/>
        </p:nvSpPr>
        <p:spPr bwMode="auto">
          <a:xfrm>
            <a:off x="5429250" y="0"/>
            <a:ext cx="1428750" cy="91440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5" name="Picture 8" descr="NPAIHBtransparentTEAL"/>
          <p:cNvPicPr>
            <a:picLocks noChangeAspect="1" noChangeArrowheads="1"/>
          </p:cNvPicPr>
          <p:nvPr/>
        </p:nvPicPr>
        <p:blipFill>
          <a:blip r:embed="rId2" cstate="print"/>
          <a:srcRect/>
          <a:stretch>
            <a:fillRect/>
          </a:stretch>
        </p:blipFill>
        <p:spPr bwMode="auto">
          <a:xfrm>
            <a:off x="5715000" y="203200"/>
            <a:ext cx="914400" cy="1363133"/>
          </a:xfrm>
          <a:prstGeom prst="rect">
            <a:avLst/>
          </a:prstGeom>
          <a:noFill/>
          <a:ln w="9525">
            <a:noFill/>
            <a:miter lim="800000"/>
            <a:headEnd/>
            <a:tailEnd/>
          </a:ln>
          <a:scene3d>
            <a:camera prst="orthographicFront">
              <a:rot lat="0" lon="0" rev="16200000"/>
            </a:camera>
            <a:lightRig rig="threePt" dir="t"/>
          </a:scene3d>
        </p:spPr>
      </p:pic>
      <p:grpSp>
        <p:nvGrpSpPr>
          <p:cNvPr id="6" name="Group 61"/>
          <p:cNvGrpSpPr>
            <a:grpSpLocks/>
          </p:cNvGrpSpPr>
          <p:nvPr/>
        </p:nvGrpSpPr>
        <p:grpSpPr bwMode="auto">
          <a:xfrm>
            <a:off x="5257800" y="63500"/>
            <a:ext cx="228600" cy="9017000"/>
            <a:chOff x="6629400" y="47625"/>
            <a:chExt cx="304800" cy="6762750"/>
          </a:xfrm>
        </p:grpSpPr>
        <p:pic>
          <p:nvPicPr>
            <p:cNvPr id="7" name="Picture 32"/>
            <p:cNvPicPr>
              <a:picLocks noChangeAspect="1" noChangeArrowheads="1"/>
            </p:cNvPicPr>
            <p:nvPr/>
          </p:nvPicPr>
          <p:blipFill>
            <a:blip r:embed="rId3" cstate="print"/>
            <a:srcRect/>
            <a:stretch>
              <a:fillRect/>
            </a:stretch>
          </p:blipFill>
          <p:spPr bwMode="auto">
            <a:xfrm>
              <a:off x="6629400" y="47625"/>
              <a:ext cx="304800" cy="180975"/>
            </a:xfrm>
            <a:prstGeom prst="rect">
              <a:avLst/>
            </a:prstGeom>
            <a:noFill/>
            <a:ln w="9525">
              <a:noFill/>
              <a:miter lim="800000"/>
              <a:headEnd/>
              <a:tailEnd/>
            </a:ln>
            <a:scene3d>
              <a:camera prst="orthographicFront">
                <a:rot lat="0" lon="0" rev="5400000"/>
              </a:camera>
              <a:lightRig rig="threePt" dir="t"/>
            </a:scene3d>
          </p:spPr>
        </p:pic>
        <p:pic>
          <p:nvPicPr>
            <p:cNvPr id="8" name="Picture 32"/>
            <p:cNvPicPr>
              <a:picLocks noChangeAspect="1" noChangeArrowheads="1"/>
            </p:cNvPicPr>
            <p:nvPr/>
          </p:nvPicPr>
          <p:blipFill>
            <a:blip r:embed="rId3" cstate="print"/>
            <a:srcRect/>
            <a:stretch>
              <a:fillRect/>
            </a:stretch>
          </p:blipFill>
          <p:spPr bwMode="auto">
            <a:xfrm>
              <a:off x="6629400" y="352425"/>
              <a:ext cx="304800" cy="180975"/>
            </a:xfrm>
            <a:prstGeom prst="rect">
              <a:avLst/>
            </a:prstGeom>
            <a:noFill/>
            <a:ln w="9525">
              <a:noFill/>
              <a:miter lim="800000"/>
              <a:headEnd/>
              <a:tailEnd/>
            </a:ln>
            <a:scene3d>
              <a:camera prst="orthographicFront">
                <a:rot lat="0" lon="0" rev="5400000"/>
              </a:camera>
              <a:lightRig rig="threePt" dir="t"/>
            </a:scene3d>
          </p:spPr>
        </p:pic>
        <p:pic>
          <p:nvPicPr>
            <p:cNvPr id="9" name="Picture 32"/>
            <p:cNvPicPr>
              <a:picLocks noChangeAspect="1" noChangeArrowheads="1"/>
            </p:cNvPicPr>
            <p:nvPr/>
          </p:nvPicPr>
          <p:blipFill>
            <a:blip r:embed="rId3" cstate="print"/>
            <a:srcRect/>
            <a:stretch>
              <a:fillRect/>
            </a:stretch>
          </p:blipFill>
          <p:spPr bwMode="auto">
            <a:xfrm>
              <a:off x="6629400" y="657225"/>
              <a:ext cx="304800" cy="180975"/>
            </a:xfrm>
            <a:prstGeom prst="rect">
              <a:avLst/>
            </a:prstGeom>
            <a:noFill/>
            <a:ln w="9525">
              <a:noFill/>
              <a:miter lim="800000"/>
              <a:headEnd/>
              <a:tailEnd/>
            </a:ln>
            <a:scene3d>
              <a:camera prst="orthographicFront">
                <a:rot lat="0" lon="0" rev="5400000"/>
              </a:camera>
              <a:lightRig rig="threePt" dir="t"/>
            </a:scene3d>
          </p:spPr>
        </p:pic>
        <p:pic>
          <p:nvPicPr>
            <p:cNvPr id="10" name="Picture 32"/>
            <p:cNvPicPr>
              <a:picLocks noChangeAspect="1" noChangeArrowheads="1"/>
            </p:cNvPicPr>
            <p:nvPr/>
          </p:nvPicPr>
          <p:blipFill>
            <a:blip r:embed="rId3" cstate="print"/>
            <a:srcRect/>
            <a:stretch>
              <a:fillRect/>
            </a:stretch>
          </p:blipFill>
          <p:spPr bwMode="auto">
            <a:xfrm>
              <a:off x="6629400" y="962025"/>
              <a:ext cx="304800" cy="180975"/>
            </a:xfrm>
            <a:prstGeom prst="rect">
              <a:avLst/>
            </a:prstGeom>
            <a:noFill/>
            <a:ln w="9525">
              <a:noFill/>
              <a:miter lim="800000"/>
              <a:headEnd/>
              <a:tailEnd/>
            </a:ln>
            <a:scene3d>
              <a:camera prst="orthographicFront">
                <a:rot lat="0" lon="0" rev="5400000"/>
              </a:camera>
              <a:lightRig rig="threePt" dir="t"/>
            </a:scene3d>
          </p:spPr>
        </p:pic>
        <p:pic>
          <p:nvPicPr>
            <p:cNvPr id="11" name="Picture 32"/>
            <p:cNvPicPr>
              <a:picLocks noChangeAspect="1" noChangeArrowheads="1"/>
            </p:cNvPicPr>
            <p:nvPr/>
          </p:nvPicPr>
          <p:blipFill>
            <a:blip r:embed="rId3" cstate="print"/>
            <a:srcRect/>
            <a:stretch>
              <a:fillRect/>
            </a:stretch>
          </p:blipFill>
          <p:spPr bwMode="auto">
            <a:xfrm>
              <a:off x="6629400" y="1266825"/>
              <a:ext cx="304800" cy="180975"/>
            </a:xfrm>
            <a:prstGeom prst="rect">
              <a:avLst/>
            </a:prstGeom>
            <a:noFill/>
            <a:ln w="9525">
              <a:noFill/>
              <a:miter lim="800000"/>
              <a:headEnd/>
              <a:tailEnd/>
            </a:ln>
            <a:scene3d>
              <a:camera prst="orthographicFront">
                <a:rot lat="0" lon="0" rev="5400000"/>
              </a:camera>
              <a:lightRig rig="threePt" dir="t"/>
            </a:scene3d>
          </p:spPr>
        </p:pic>
        <p:pic>
          <p:nvPicPr>
            <p:cNvPr id="12" name="Picture 32"/>
            <p:cNvPicPr>
              <a:picLocks noChangeAspect="1" noChangeArrowheads="1"/>
            </p:cNvPicPr>
            <p:nvPr/>
          </p:nvPicPr>
          <p:blipFill>
            <a:blip r:embed="rId3" cstate="print"/>
            <a:srcRect/>
            <a:stretch>
              <a:fillRect/>
            </a:stretch>
          </p:blipFill>
          <p:spPr bwMode="auto">
            <a:xfrm>
              <a:off x="6629400" y="1571625"/>
              <a:ext cx="304800" cy="180975"/>
            </a:xfrm>
            <a:prstGeom prst="rect">
              <a:avLst/>
            </a:prstGeom>
            <a:noFill/>
            <a:ln w="9525">
              <a:noFill/>
              <a:miter lim="800000"/>
              <a:headEnd/>
              <a:tailEnd/>
            </a:ln>
            <a:scene3d>
              <a:camera prst="orthographicFront">
                <a:rot lat="0" lon="0" rev="5400000"/>
              </a:camera>
              <a:lightRig rig="threePt" dir="t"/>
            </a:scene3d>
          </p:spPr>
        </p:pic>
        <p:pic>
          <p:nvPicPr>
            <p:cNvPr id="13" name="Picture 32"/>
            <p:cNvPicPr>
              <a:picLocks noChangeAspect="1" noChangeArrowheads="1"/>
            </p:cNvPicPr>
            <p:nvPr/>
          </p:nvPicPr>
          <p:blipFill>
            <a:blip r:embed="rId3" cstate="print"/>
            <a:srcRect/>
            <a:stretch>
              <a:fillRect/>
            </a:stretch>
          </p:blipFill>
          <p:spPr bwMode="auto">
            <a:xfrm>
              <a:off x="6629400" y="1876425"/>
              <a:ext cx="304800" cy="180975"/>
            </a:xfrm>
            <a:prstGeom prst="rect">
              <a:avLst/>
            </a:prstGeom>
            <a:noFill/>
            <a:ln w="9525">
              <a:noFill/>
              <a:miter lim="800000"/>
              <a:headEnd/>
              <a:tailEnd/>
            </a:ln>
            <a:scene3d>
              <a:camera prst="orthographicFront">
                <a:rot lat="0" lon="0" rev="5400000"/>
              </a:camera>
              <a:lightRig rig="threePt" dir="t"/>
            </a:scene3d>
          </p:spPr>
        </p:pic>
        <p:pic>
          <p:nvPicPr>
            <p:cNvPr id="14" name="Picture 32"/>
            <p:cNvPicPr>
              <a:picLocks noChangeAspect="1" noChangeArrowheads="1"/>
            </p:cNvPicPr>
            <p:nvPr/>
          </p:nvPicPr>
          <p:blipFill>
            <a:blip r:embed="rId3" cstate="print"/>
            <a:srcRect/>
            <a:stretch>
              <a:fillRect/>
            </a:stretch>
          </p:blipFill>
          <p:spPr bwMode="auto">
            <a:xfrm>
              <a:off x="6629400" y="2181225"/>
              <a:ext cx="304800" cy="180975"/>
            </a:xfrm>
            <a:prstGeom prst="rect">
              <a:avLst/>
            </a:prstGeom>
            <a:noFill/>
            <a:ln w="9525">
              <a:noFill/>
              <a:miter lim="800000"/>
              <a:headEnd/>
              <a:tailEnd/>
            </a:ln>
            <a:scene3d>
              <a:camera prst="orthographicFront">
                <a:rot lat="0" lon="0" rev="5400000"/>
              </a:camera>
              <a:lightRig rig="threePt" dir="t"/>
            </a:scene3d>
          </p:spPr>
        </p:pic>
        <p:pic>
          <p:nvPicPr>
            <p:cNvPr id="15" name="Picture 32"/>
            <p:cNvPicPr>
              <a:picLocks noChangeAspect="1" noChangeArrowheads="1"/>
            </p:cNvPicPr>
            <p:nvPr/>
          </p:nvPicPr>
          <p:blipFill>
            <a:blip r:embed="rId3" cstate="print"/>
            <a:srcRect/>
            <a:stretch>
              <a:fillRect/>
            </a:stretch>
          </p:blipFill>
          <p:spPr bwMode="auto">
            <a:xfrm>
              <a:off x="6629400" y="2486025"/>
              <a:ext cx="304800" cy="180975"/>
            </a:xfrm>
            <a:prstGeom prst="rect">
              <a:avLst/>
            </a:prstGeom>
            <a:noFill/>
            <a:ln w="9525">
              <a:noFill/>
              <a:miter lim="800000"/>
              <a:headEnd/>
              <a:tailEnd/>
            </a:ln>
            <a:scene3d>
              <a:camera prst="orthographicFront">
                <a:rot lat="0" lon="0" rev="5400000"/>
              </a:camera>
              <a:lightRig rig="threePt" dir="t"/>
            </a:scene3d>
          </p:spPr>
        </p:pic>
        <p:pic>
          <p:nvPicPr>
            <p:cNvPr id="16" name="Picture 32"/>
            <p:cNvPicPr>
              <a:picLocks noChangeAspect="1" noChangeArrowheads="1"/>
            </p:cNvPicPr>
            <p:nvPr/>
          </p:nvPicPr>
          <p:blipFill>
            <a:blip r:embed="rId3" cstate="print"/>
            <a:srcRect/>
            <a:stretch>
              <a:fillRect/>
            </a:stretch>
          </p:blipFill>
          <p:spPr bwMode="auto">
            <a:xfrm>
              <a:off x="6629400" y="2743200"/>
              <a:ext cx="304800" cy="180975"/>
            </a:xfrm>
            <a:prstGeom prst="rect">
              <a:avLst/>
            </a:prstGeom>
            <a:noFill/>
            <a:ln w="9525">
              <a:noFill/>
              <a:miter lim="800000"/>
              <a:headEnd/>
              <a:tailEnd/>
            </a:ln>
            <a:scene3d>
              <a:camera prst="orthographicFront">
                <a:rot lat="0" lon="0" rev="5400000"/>
              </a:camera>
              <a:lightRig rig="threePt" dir="t"/>
            </a:scene3d>
          </p:spPr>
        </p:pic>
        <p:pic>
          <p:nvPicPr>
            <p:cNvPr id="17" name="Picture 32"/>
            <p:cNvPicPr>
              <a:picLocks noChangeAspect="1" noChangeArrowheads="1"/>
            </p:cNvPicPr>
            <p:nvPr/>
          </p:nvPicPr>
          <p:blipFill>
            <a:blip r:embed="rId3" cstate="print"/>
            <a:srcRect/>
            <a:stretch>
              <a:fillRect/>
            </a:stretch>
          </p:blipFill>
          <p:spPr bwMode="auto">
            <a:xfrm>
              <a:off x="6629400" y="3048000"/>
              <a:ext cx="304800" cy="180975"/>
            </a:xfrm>
            <a:prstGeom prst="rect">
              <a:avLst/>
            </a:prstGeom>
            <a:noFill/>
            <a:ln w="9525">
              <a:noFill/>
              <a:miter lim="800000"/>
              <a:headEnd/>
              <a:tailEnd/>
            </a:ln>
            <a:scene3d>
              <a:camera prst="orthographicFront">
                <a:rot lat="0" lon="0" rev="5400000"/>
              </a:camera>
              <a:lightRig rig="threePt" dir="t"/>
            </a:scene3d>
          </p:spPr>
        </p:pic>
        <p:pic>
          <p:nvPicPr>
            <p:cNvPr id="18" name="Picture 32"/>
            <p:cNvPicPr>
              <a:picLocks noChangeAspect="1" noChangeArrowheads="1"/>
            </p:cNvPicPr>
            <p:nvPr/>
          </p:nvPicPr>
          <p:blipFill>
            <a:blip r:embed="rId3" cstate="print"/>
            <a:srcRect/>
            <a:stretch>
              <a:fillRect/>
            </a:stretch>
          </p:blipFill>
          <p:spPr bwMode="auto">
            <a:xfrm>
              <a:off x="6629400" y="3352800"/>
              <a:ext cx="304800" cy="180975"/>
            </a:xfrm>
            <a:prstGeom prst="rect">
              <a:avLst/>
            </a:prstGeom>
            <a:noFill/>
            <a:ln w="9525">
              <a:noFill/>
              <a:miter lim="800000"/>
              <a:headEnd/>
              <a:tailEnd/>
            </a:ln>
            <a:scene3d>
              <a:camera prst="orthographicFront">
                <a:rot lat="0" lon="0" rev="5400000"/>
              </a:camera>
              <a:lightRig rig="threePt" dir="t"/>
            </a:scene3d>
          </p:spPr>
        </p:pic>
        <p:pic>
          <p:nvPicPr>
            <p:cNvPr id="19" name="Picture 32"/>
            <p:cNvPicPr>
              <a:picLocks noChangeAspect="1" noChangeArrowheads="1"/>
            </p:cNvPicPr>
            <p:nvPr/>
          </p:nvPicPr>
          <p:blipFill>
            <a:blip r:embed="rId3" cstate="print"/>
            <a:srcRect/>
            <a:stretch>
              <a:fillRect/>
            </a:stretch>
          </p:blipFill>
          <p:spPr bwMode="auto">
            <a:xfrm>
              <a:off x="6629400" y="3657600"/>
              <a:ext cx="304800" cy="180975"/>
            </a:xfrm>
            <a:prstGeom prst="rect">
              <a:avLst/>
            </a:prstGeom>
            <a:noFill/>
            <a:ln w="9525">
              <a:noFill/>
              <a:miter lim="800000"/>
              <a:headEnd/>
              <a:tailEnd/>
            </a:ln>
            <a:scene3d>
              <a:camera prst="orthographicFront">
                <a:rot lat="0" lon="0" rev="5400000"/>
              </a:camera>
              <a:lightRig rig="threePt" dir="t"/>
            </a:scene3d>
          </p:spPr>
        </p:pic>
        <p:pic>
          <p:nvPicPr>
            <p:cNvPr id="20" name="Picture 32"/>
            <p:cNvPicPr>
              <a:picLocks noChangeAspect="1" noChangeArrowheads="1"/>
            </p:cNvPicPr>
            <p:nvPr/>
          </p:nvPicPr>
          <p:blipFill>
            <a:blip r:embed="rId3" cstate="print"/>
            <a:srcRect/>
            <a:stretch>
              <a:fillRect/>
            </a:stretch>
          </p:blipFill>
          <p:spPr bwMode="auto">
            <a:xfrm>
              <a:off x="6629400" y="3962400"/>
              <a:ext cx="304800" cy="180975"/>
            </a:xfrm>
            <a:prstGeom prst="rect">
              <a:avLst/>
            </a:prstGeom>
            <a:noFill/>
            <a:ln w="9525">
              <a:noFill/>
              <a:miter lim="800000"/>
              <a:headEnd/>
              <a:tailEnd/>
            </a:ln>
            <a:scene3d>
              <a:camera prst="orthographicFront">
                <a:rot lat="0" lon="0" rev="5400000"/>
              </a:camera>
              <a:lightRig rig="threePt" dir="t"/>
            </a:scene3d>
          </p:spPr>
        </p:pic>
        <p:pic>
          <p:nvPicPr>
            <p:cNvPr id="21" name="Picture 32"/>
            <p:cNvPicPr>
              <a:picLocks noChangeAspect="1" noChangeArrowheads="1"/>
            </p:cNvPicPr>
            <p:nvPr/>
          </p:nvPicPr>
          <p:blipFill>
            <a:blip r:embed="rId3" cstate="print"/>
            <a:srcRect/>
            <a:stretch>
              <a:fillRect/>
            </a:stretch>
          </p:blipFill>
          <p:spPr bwMode="auto">
            <a:xfrm>
              <a:off x="6629400" y="4267200"/>
              <a:ext cx="304800" cy="180975"/>
            </a:xfrm>
            <a:prstGeom prst="rect">
              <a:avLst/>
            </a:prstGeom>
            <a:noFill/>
            <a:ln w="9525">
              <a:noFill/>
              <a:miter lim="800000"/>
              <a:headEnd/>
              <a:tailEnd/>
            </a:ln>
            <a:scene3d>
              <a:camera prst="orthographicFront">
                <a:rot lat="0" lon="0" rev="5400000"/>
              </a:camera>
              <a:lightRig rig="threePt" dir="t"/>
            </a:scene3d>
          </p:spPr>
        </p:pic>
        <p:pic>
          <p:nvPicPr>
            <p:cNvPr id="22" name="Picture 32"/>
            <p:cNvPicPr>
              <a:picLocks noChangeAspect="1" noChangeArrowheads="1"/>
            </p:cNvPicPr>
            <p:nvPr/>
          </p:nvPicPr>
          <p:blipFill>
            <a:blip r:embed="rId3" cstate="print"/>
            <a:srcRect/>
            <a:stretch>
              <a:fillRect/>
            </a:stretch>
          </p:blipFill>
          <p:spPr bwMode="auto">
            <a:xfrm>
              <a:off x="6629400" y="4543425"/>
              <a:ext cx="304800" cy="180975"/>
            </a:xfrm>
            <a:prstGeom prst="rect">
              <a:avLst/>
            </a:prstGeom>
            <a:noFill/>
            <a:ln w="9525">
              <a:noFill/>
              <a:miter lim="800000"/>
              <a:headEnd/>
              <a:tailEnd/>
            </a:ln>
            <a:scene3d>
              <a:camera prst="orthographicFront">
                <a:rot lat="0" lon="0" rev="5400000"/>
              </a:camera>
              <a:lightRig rig="threePt" dir="t"/>
            </a:scene3d>
          </p:spPr>
        </p:pic>
        <p:pic>
          <p:nvPicPr>
            <p:cNvPr id="23" name="Picture 32"/>
            <p:cNvPicPr>
              <a:picLocks noChangeAspect="1" noChangeArrowheads="1"/>
            </p:cNvPicPr>
            <p:nvPr/>
          </p:nvPicPr>
          <p:blipFill>
            <a:blip r:embed="rId3" cstate="print"/>
            <a:srcRect/>
            <a:stretch>
              <a:fillRect/>
            </a:stretch>
          </p:blipFill>
          <p:spPr bwMode="auto">
            <a:xfrm>
              <a:off x="6629400" y="4848225"/>
              <a:ext cx="304800" cy="180975"/>
            </a:xfrm>
            <a:prstGeom prst="rect">
              <a:avLst/>
            </a:prstGeom>
            <a:noFill/>
            <a:ln w="9525">
              <a:noFill/>
              <a:miter lim="800000"/>
              <a:headEnd/>
              <a:tailEnd/>
            </a:ln>
            <a:scene3d>
              <a:camera prst="orthographicFront">
                <a:rot lat="0" lon="0" rev="5400000"/>
              </a:camera>
              <a:lightRig rig="threePt" dir="t"/>
            </a:scene3d>
          </p:spPr>
        </p:pic>
        <p:pic>
          <p:nvPicPr>
            <p:cNvPr id="24" name="Picture 32"/>
            <p:cNvPicPr>
              <a:picLocks noChangeAspect="1" noChangeArrowheads="1"/>
            </p:cNvPicPr>
            <p:nvPr/>
          </p:nvPicPr>
          <p:blipFill>
            <a:blip r:embed="rId3" cstate="print"/>
            <a:srcRect/>
            <a:stretch>
              <a:fillRect/>
            </a:stretch>
          </p:blipFill>
          <p:spPr bwMode="auto">
            <a:xfrm>
              <a:off x="6629400" y="5153025"/>
              <a:ext cx="304800" cy="180975"/>
            </a:xfrm>
            <a:prstGeom prst="rect">
              <a:avLst/>
            </a:prstGeom>
            <a:noFill/>
            <a:ln w="9525">
              <a:noFill/>
              <a:miter lim="800000"/>
              <a:headEnd/>
              <a:tailEnd/>
            </a:ln>
            <a:scene3d>
              <a:camera prst="orthographicFront">
                <a:rot lat="0" lon="0" rev="5400000"/>
              </a:camera>
              <a:lightRig rig="threePt" dir="t"/>
            </a:scene3d>
          </p:spPr>
        </p:pic>
        <p:pic>
          <p:nvPicPr>
            <p:cNvPr id="25" name="Picture 32"/>
            <p:cNvPicPr>
              <a:picLocks noChangeAspect="1" noChangeArrowheads="1"/>
            </p:cNvPicPr>
            <p:nvPr/>
          </p:nvPicPr>
          <p:blipFill>
            <a:blip r:embed="rId3" cstate="print"/>
            <a:srcRect/>
            <a:stretch>
              <a:fillRect/>
            </a:stretch>
          </p:blipFill>
          <p:spPr bwMode="auto">
            <a:xfrm>
              <a:off x="6629400" y="5457825"/>
              <a:ext cx="304800" cy="180975"/>
            </a:xfrm>
            <a:prstGeom prst="rect">
              <a:avLst/>
            </a:prstGeom>
            <a:noFill/>
            <a:ln w="9525">
              <a:noFill/>
              <a:miter lim="800000"/>
              <a:headEnd/>
              <a:tailEnd/>
            </a:ln>
            <a:scene3d>
              <a:camera prst="orthographicFront">
                <a:rot lat="0" lon="0" rev="5400000"/>
              </a:camera>
              <a:lightRig rig="threePt" dir="t"/>
            </a:scene3d>
          </p:spPr>
        </p:pic>
        <p:pic>
          <p:nvPicPr>
            <p:cNvPr id="26" name="Picture 32"/>
            <p:cNvPicPr>
              <a:picLocks noChangeAspect="1" noChangeArrowheads="1"/>
            </p:cNvPicPr>
            <p:nvPr/>
          </p:nvPicPr>
          <p:blipFill>
            <a:blip r:embed="rId3" cstate="print"/>
            <a:srcRect/>
            <a:stretch>
              <a:fillRect/>
            </a:stretch>
          </p:blipFill>
          <p:spPr bwMode="auto">
            <a:xfrm>
              <a:off x="6629400" y="5762625"/>
              <a:ext cx="304800" cy="180975"/>
            </a:xfrm>
            <a:prstGeom prst="rect">
              <a:avLst/>
            </a:prstGeom>
            <a:noFill/>
            <a:ln w="9525">
              <a:noFill/>
              <a:miter lim="800000"/>
              <a:headEnd/>
              <a:tailEnd/>
            </a:ln>
            <a:scene3d>
              <a:camera prst="orthographicFront">
                <a:rot lat="0" lon="0" rev="5400000"/>
              </a:camera>
              <a:lightRig rig="threePt" dir="t"/>
            </a:scene3d>
          </p:spPr>
        </p:pic>
        <p:pic>
          <p:nvPicPr>
            <p:cNvPr id="27" name="Picture 32"/>
            <p:cNvPicPr>
              <a:picLocks noChangeAspect="1" noChangeArrowheads="1"/>
            </p:cNvPicPr>
            <p:nvPr/>
          </p:nvPicPr>
          <p:blipFill>
            <a:blip r:embed="rId3" cstate="print"/>
            <a:srcRect/>
            <a:stretch>
              <a:fillRect/>
            </a:stretch>
          </p:blipFill>
          <p:spPr bwMode="auto">
            <a:xfrm>
              <a:off x="6629400" y="6067425"/>
              <a:ext cx="304800" cy="180975"/>
            </a:xfrm>
            <a:prstGeom prst="rect">
              <a:avLst/>
            </a:prstGeom>
            <a:noFill/>
            <a:ln w="9525">
              <a:noFill/>
              <a:miter lim="800000"/>
              <a:headEnd/>
              <a:tailEnd/>
            </a:ln>
            <a:scene3d>
              <a:camera prst="orthographicFront">
                <a:rot lat="0" lon="0" rev="5400000"/>
              </a:camera>
              <a:lightRig rig="threePt" dir="t"/>
            </a:scene3d>
          </p:spPr>
        </p:pic>
        <p:pic>
          <p:nvPicPr>
            <p:cNvPr id="28" name="Picture 32"/>
            <p:cNvPicPr>
              <a:picLocks noChangeAspect="1" noChangeArrowheads="1"/>
            </p:cNvPicPr>
            <p:nvPr/>
          </p:nvPicPr>
          <p:blipFill>
            <a:blip r:embed="rId3" cstate="print"/>
            <a:srcRect/>
            <a:stretch>
              <a:fillRect/>
            </a:stretch>
          </p:blipFill>
          <p:spPr bwMode="auto">
            <a:xfrm>
              <a:off x="6629400" y="6372225"/>
              <a:ext cx="304800" cy="180975"/>
            </a:xfrm>
            <a:prstGeom prst="rect">
              <a:avLst/>
            </a:prstGeom>
            <a:noFill/>
            <a:ln w="9525">
              <a:noFill/>
              <a:miter lim="800000"/>
              <a:headEnd/>
              <a:tailEnd/>
            </a:ln>
            <a:scene3d>
              <a:camera prst="orthographicFront">
                <a:rot lat="0" lon="0" rev="5400000"/>
              </a:camera>
              <a:lightRig rig="threePt" dir="t"/>
            </a:scene3d>
          </p:spPr>
        </p:pic>
        <p:pic>
          <p:nvPicPr>
            <p:cNvPr id="29" name="Picture 32"/>
            <p:cNvPicPr>
              <a:picLocks noChangeAspect="1" noChangeArrowheads="1"/>
            </p:cNvPicPr>
            <p:nvPr/>
          </p:nvPicPr>
          <p:blipFill>
            <a:blip r:embed="rId3" cstate="print"/>
            <a:srcRect/>
            <a:stretch>
              <a:fillRect/>
            </a:stretch>
          </p:blipFill>
          <p:spPr bwMode="auto">
            <a:xfrm>
              <a:off x="6629400" y="6629400"/>
              <a:ext cx="304800" cy="180975"/>
            </a:xfrm>
            <a:prstGeom prst="rect">
              <a:avLst/>
            </a:prstGeom>
            <a:noFill/>
            <a:ln w="9525">
              <a:noFill/>
              <a:miter lim="800000"/>
              <a:headEnd/>
              <a:tailEnd/>
            </a:ln>
            <a:scene3d>
              <a:camera prst="orthographicFront">
                <a:rot lat="0" lon="0" rev="5400000"/>
              </a:camera>
              <a:lightRig rig="threePt" dir="t"/>
            </a:scene3d>
          </p:spPr>
        </p:pic>
      </p:grpSp>
      <p:sp>
        <p:nvSpPr>
          <p:cNvPr id="2" name="Vertical Title 1"/>
          <p:cNvSpPr>
            <a:spLocks noGrp="1"/>
          </p:cNvSpPr>
          <p:nvPr>
            <p:ph type="title" orient="vert"/>
          </p:nvPr>
        </p:nvSpPr>
        <p:spPr>
          <a:xfrm>
            <a:off x="5429250" y="2133600"/>
            <a:ext cx="1428750" cy="6502400"/>
          </a:xfrm>
          <a:prstGeom prst="rect">
            <a:avLst/>
          </a:prstGeo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0" y="609600"/>
            <a:ext cx="5200650" cy="7721600"/>
          </a:xfrm>
        </p:spPr>
        <p:txBody>
          <a:bodyPr vert="eaVert"/>
          <a:lstStyle>
            <a:lvl2pPr>
              <a:defRPr/>
            </a:lvl2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Date Placeholder 62"/>
          <p:cNvSpPr>
            <a:spLocks noGrp="1"/>
          </p:cNvSpPr>
          <p:nvPr>
            <p:ph type="dt" sz="half" idx="10"/>
          </p:nvPr>
        </p:nvSpPr>
        <p:spPr/>
        <p:txBody>
          <a:bodyPr/>
          <a:lstStyle>
            <a:lvl1pPr>
              <a:defRPr/>
            </a:lvl1pPr>
          </a:lstStyle>
          <a:p>
            <a:pPr>
              <a:defRPr/>
            </a:pPr>
            <a:fld id="{E253DE7B-745C-42BE-BC43-20FB2A747D52}" type="datetime1">
              <a:rPr lang="en-US"/>
              <a:pPr>
                <a:defRPr/>
              </a:pPr>
              <a:t>1/14/2013</a:t>
            </a:fld>
            <a:endParaRPr lang="en-US" dirty="0"/>
          </a:p>
        </p:txBody>
      </p:sp>
      <p:sp>
        <p:nvSpPr>
          <p:cNvPr id="31" name="Slide Number Placeholder 63"/>
          <p:cNvSpPr>
            <a:spLocks noGrp="1"/>
          </p:cNvSpPr>
          <p:nvPr>
            <p:ph type="sldNum" sz="quarter" idx="11"/>
          </p:nvPr>
        </p:nvSpPr>
        <p:spPr/>
        <p:txBody>
          <a:bodyPr/>
          <a:lstStyle>
            <a:lvl1pPr>
              <a:defRPr/>
            </a:lvl1pPr>
          </a:lstStyle>
          <a:p>
            <a:pPr>
              <a:defRPr/>
            </a:pPr>
            <a:fld id="{5B00CDE4-46D5-40E2-8287-C94D0F6386C6}" type="slidenum">
              <a:rPr lang="en-US"/>
              <a:pPr>
                <a:defRPr/>
              </a:pPr>
              <a:t>‹#›</a:t>
            </a:fld>
            <a:endParaRPr lang="en-US" dirty="0"/>
          </a:p>
        </p:txBody>
      </p:sp>
      <p:sp>
        <p:nvSpPr>
          <p:cNvPr id="32" name="Footer Placeholder 64"/>
          <p:cNvSpPr>
            <a:spLocks noGrp="1"/>
          </p:cNvSpPr>
          <p:nvPr>
            <p:ph type="ftr" sz="quarter" idx="12"/>
          </p:nvPr>
        </p:nvSpPr>
        <p:spPr/>
        <p:txBody>
          <a:bodyPr/>
          <a:lstStyle>
            <a:lvl1pPr>
              <a:defRPr/>
            </a:lvl1pPr>
          </a:lstStyle>
          <a:p>
            <a:pPr>
              <a:defRPr/>
            </a:pPr>
            <a:r>
              <a:rPr lang="en-US" dirty="0"/>
              <a:t>Northwest Portland Area Indian Health Board</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PAIHB Layout">
    <p:spTree>
      <p:nvGrpSpPr>
        <p:cNvPr id="1" name=""/>
        <p:cNvGrpSpPr/>
        <p:nvPr/>
      </p:nvGrpSpPr>
      <p:grpSpPr>
        <a:xfrm>
          <a:off x="0" y="0"/>
          <a:ext cx="0" cy="0"/>
          <a:chOff x="0" y="0"/>
          <a:chExt cx="0" cy="0"/>
        </a:xfrm>
      </p:grpSpPr>
      <p:pic>
        <p:nvPicPr>
          <p:cNvPr id="4" name="Picture 5" descr="NPAIHBLogo-NoText-B&amp;w"/>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5943600" y="7823201"/>
            <a:ext cx="800100" cy="1149351"/>
          </a:xfrm>
          <a:prstGeom prst="rect">
            <a:avLst/>
          </a:prstGeom>
          <a:noFill/>
          <a:ln w="9525">
            <a:noFill/>
            <a:miter lim="800000"/>
            <a:headEnd/>
            <a:tailEnd/>
          </a:ln>
        </p:spPr>
      </p:pic>
      <p:sp>
        <p:nvSpPr>
          <p:cNvPr id="11" name="Rectangle 7"/>
          <p:cNvSpPr>
            <a:spLocks noGrp="1" noChangeArrowheads="1"/>
          </p:cNvSpPr>
          <p:nvPr>
            <p:ph type="body" idx="1"/>
          </p:nvPr>
        </p:nvSpPr>
        <p:spPr>
          <a:xfrm>
            <a:off x="371475" y="2272909"/>
            <a:ext cx="6115050" cy="6311769"/>
          </a:xfrm>
          <a:noFill/>
          <a:ln/>
        </p:spPr>
        <p:txBody>
          <a:bodyPr/>
          <a:lstStyle>
            <a:lvl1pPr>
              <a:defRPr/>
            </a:lvl1pPr>
            <a:lvl2pPr>
              <a:buNone/>
              <a:defRPr/>
            </a:lvl2pPr>
          </a:lstStyle>
          <a:p>
            <a:pPr lvl="0"/>
            <a:r>
              <a:rPr lang="en-US" dirty="0" smtClean="0"/>
              <a:t>Click to edit Master text styles</a:t>
            </a:r>
          </a:p>
        </p:txBody>
      </p:sp>
      <p:sp>
        <p:nvSpPr>
          <p:cNvPr id="2" name="Title 1"/>
          <p:cNvSpPr>
            <a:spLocks noGrp="1"/>
          </p:cNvSpPr>
          <p:nvPr>
            <p:ph type="title"/>
          </p:nvPr>
        </p:nvSpPr>
        <p:spPr>
          <a:xfrm>
            <a:off x="342900" y="406400"/>
            <a:ext cx="6172200" cy="1524000"/>
          </a:xfrm>
          <a:noFill/>
          <a:ln w="9525">
            <a:noFill/>
            <a:miter lim="800000"/>
            <a:headEnd/>
            <a:tailEnd/>
          </a:ln>
        </p:spPr>
        <p:txBody>
          <a:bodyPr anchor="t"/>
          <a:lstStyle>
            <a:lvl1pPr algn="ctr" rtl="0" eaLnBrk="0" fontAlgn="base" hangingPunct="0">
              <a:spcBef>
                <a:spcPct val="20000"/>
              </a:spcBef>
              <a:spcAft>
                <a:spcPct val="0"/>
              </a:spcAft>
              <a:defRPr lang="en-US" sz="6000" b="1" dirty="0" smtClean="0">
                <a:solidFill>
                  <a:schemeClr val="bg1"/>
                </a:solidFill>
                <a:latin typeface="Papyrus" pitchFamily="66" charset="0"/>
                <a:ea typeface="+mn-ea"/>
                <a:cs typeface="+mn-cs"/>
              </a:defRPr>
            </a:lvl1pPr>
          </a:lstStyle>
          <a:p>
            <a:r>
              <a:rPr lang="en-US" dirty="0" smtClean="0"/>
              <a:t>Click to edit Master title style</a:t>
            </a:r>
            <a:endParaRPr lang="en-US" dirty="0"/>
          </a:p>
        </p:txBody>
      </p:sp>
      <p:sp>
        <p:nvSpPr>
          <p:cNvPr id="5" name="Date Placeholder 2"/>
          <p:cNvSpPr>
            <a:spLocks noGrp="1"/>
          </p:cNvSpPr>
          <p:nvPr>
            <p:ph type="dt" sz="half" idx="10"/>
          </p:nvPr>
        </p:nvSpPr>
        <p:spPr/>
        <p:txBody>
          <a:bodyPr/>
          <a:lstStyle>
            <a:lvl1pPr>
              <a:defRPr dirty="0"/>
            </a:lvl1pPr>
          </a:lstStyle>
          <a:p>
            <a:pPr>
              <a:defRPr/>
            </a:pPr>
            <a:r>
              <a:rPr lang="en-US" dirty="0"/>
              <a:t>6/10/08</a:t>
            </a:r>
          </a:p>
        </p:txBody>
      </p:sp>
      <p:sp>
        <p:nvSpPr>
          <p:cNvPr id="6" name="Footer Placeholder 3"/>
          <p:cNvSpPr>
            <a:spLocks noGrp="1"/>
          </p:cNvSpPr>
          <p:nvPr>
            <p:ph type="ftr" sz="quarter" idx="11"/>
          </p:nvPr>
        </p:nvSpPr>
        <p:spPr/>
        <p:txBody>
          <a:bodyPr/>
          <a:lstStyle>
            <a:lvl1pPr>
              <a:defRPr dirty="0"/>
            </a:lvl1pPr>
          </a:lstStyle>
          <a:p>
            <a:pPr>
              <a:defRPr/>
            </a:pPr>
            <a:r>
              <a:rPr lang="en-US" dirty="0"/>
              <a:t>NPAIHB - CSTE 2008</a:t>
            </a:r>
          </a:p>
        </p:txBody>
      </p:sp>
      <p:sp>
        <p:nvSpPr>
          <p:cNvPr id="7" name="Slide Number Placeholder 4"/>
          <p:cNvSpPr>
            <a:spLocks noGrp="1"/>
          </p:cNvSpPr>
          <p:nvPr>
            <p:ph type="sldNum" sz="quarter" idx="12"/>
          </p:nvPr>
        </p:nvSpPr>
        <p:spPr/>
        <p:txBody>
          <a:bodyPr/>
          <a:lstStyle>
            <a:lvl1pPr>
              <a:defRPr/>
            </a:lvl1pPr>
          </a:lstStyle>
          <a:p>
            <a:pPr>
              <a:defRPr/>
            </a:pPr>
            <a:fld id="{58307025-AA6F-441B-B69E-A8C8B558FF38}"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2pPr marL="741363" indent="-284163">
              <a:buClr>
                <a:srgbClr val="008080"/>
              </a:buClr>
              <a:buSzPct val="105000"/>
              <a:buFont typeface="Wingdings" pitchFamily="2" charset="2"/>
              <a:buChar char="§"/>
              <a:defRPr lang="en-US" sz="3400" b="0" dirty="0" smtClean="0">
                <a:solidFill>
                  <a:schemeClr val="tx1"/>
                </a:solidFill>
                <a:latin typeface="Trebuchet MS" pitchFamily="34" charset="0"/>
              </a:defRPr>
            </a:lvl2pPr>
            <a:lvl3pPr marL="1262063" indent="-347663">
              <a:buClr>
                <a:srgbClr val="B40000"/>
              </a:buClr>
              <a:buSzPct val="100000"/>
              <a:buFont typeface="Arial" pitchFamily="34" charset="0"/>
              <a:buChar char="•"/>
              <a:defRPr sz="2800" b="0">
                <a:solidFill>
                  <a:schemeClr val="tx1"/>
                </a:solidFill>
              </a:defRPr>
            </a:lvl3pPr>
            <a:lvl4pPr marL="1719263" indent="-347663">
              <a:buFont typeface="Trebuchet MS" pitchFamily="34" charset="0"/>
              <a:buChar char="—"/>
              <a:defRPr sz="2800">
                <a:solidFill>
                  <a:schemeClr val="tx1"/>
                </a:solidFill>
              </a:defRPr>
            </a:lvl4pPr>
            <a:lvl5pPr marL="2176463" indent="-347663">
              <a:buFont typeface="Trebuchet MS" pitchFamily="34" charset="0"/>
              <a:buChar char="—"/>
              <a:defRPr sz="24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8" name="Rectangle 5"/>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39" name="Rectangle 4"/>
          <p:cNvSpPr>
            <a:spLocks noGrp="1" noChangeArrowheads="1"/>
          </p:cNvSpPr>
          <p:nvPr>
            <p:ph type="dt" sz="half" idx="11"/>
          </p:nvPr>
        </p:nvSpPr>
        <p:spPr/>
        <p:txBody>
          <a:bodyPr/>
          <a:lstStyle>
            <a:lvl1pPr>
              <a:defRPr/>
            </a:lvl1pPr>
          </a:lstStyle>
          <a:p>
            <a:pPr>
              <a:defRPr/>
            </a:pPr>
            <a:fld id="{06CAB8FA-0CA9-447D-9F83-4F017373320A}" type="datetime1">
              <a:rPr lang="en-US"/>
              <a:pPr>
                <a:defRPr/>
              </a:pPr>
              <a:t>1/14/2013</a:t>
            </a:fld>
            <a:endParaRPr lang="en-US" dirty="0"/>
          </a:p>
        </p:txBody>
      </p:sp>
      <p:sp>
        <p:nvSpPr>
          <p:cNvPr id="40" name="Rectangle 39"/>
          <p:cNvSpPr>
            <a:spLocks noGrp="1" noChangeArrowheads="1"/>
          </p:cNvSpPr>
          <p:nvPr>
            <p:ph type="sldNum" sz="quarter" idx="12"/>
          </p:nvPr>
        </p:nvSpPr>
        <p:spPr/>
        <p:txBody>
          <a:bodyPr/>
          <a:lstStyle>
            <a:lvl1pPr>
              <a:defRPr/>
            </a:lvl1pPr>
          </a:lstStyle>
          <a:p>
            <a:pPr>
              <a:defRPr/>
            </a:pPr>
            <a:fld id="{25309953-E140-4B1E-8A10-F48E1039D203}" type="slidenum">
              <a:rPr lang="en-US"/>
              <a:pPr>
                <a:defRPr/>
              </a:pPr>
              <a:t>‹#›</a:t>
            </a:fld>
            <a:endParaRPr lang="en-US" dirty="0"/>
          </a:p>
        </p:txBody>
      </p:sp>
      <p:grpSp>
        <p:nvGrpSpPr>
          <p:cNvPr id="41" name="Group 40"/>
          <p:cNvGrpSpPr/>
          <p:nvPr userDrawn="1"/>
        </p:nvGrpSpPr>
        <p:grpSpPr>
          <a:xfrm>
            <a:off x="-228600" y="-457200"/>
            <a:ext cx="7315200" cy="1981200"/>
            <a:chOff x="-228600" y="-533400"/>
            <a:chExt cx="7315200" cy="1981200"/>
          </a:xfrm>
        </p:grpSpPr>
        <p:sp>
          <p:nvSpPr>
            <p:cNvPr id="42" name="Rectangle 7"/>
            <p:cNvSpPr>
              <a:spLocks noChangeArrowheads="1"/>
            </p:cNvSpPr>
            <p:nvPr/>
          </p:nvSpPr>
          <p:spPr bwMode="auto">
            <a:xfrm>
              <a:off x="-228600" y="-533400"/>
              <a:ext cx="7315200" cy="1981200"/>
            </a:xfrm>
            <a:prstGeom prst="rect">
              <a:avLst/>
            </a:prstGeom>
            <a:solidFill>
              <a:schemeClr val="bg1">
                <a:lumMod val="95000"/>
              </a:schemeClr>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sp>
          <p:nvSpPr>
            <p:cNvPr id="43" name="Flowchart: Extract 40"/>
            <p:cNvSpPr/>
            <p:nvPr userDrawn="1"/>
          </p:nvSpPr>
          <p:spPr>
            <a:xfrm rot="5400000" flipH="1" flipV="1">
              <a:off x="1418438" y="-431265"/>
              <a:ext cx="326598" cy="2974330"/>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2207"/>
                <a:gd name="connsiteY0" fmla="*/ 10302 h 10373"/>
                <a:gd name="connsiteX1" fmla="*/ 13874 w 32207"/>
                <a:gd name="connsiteY1" fmla="*/ 0 h 10373"/>
                <a:gd name="connsiteX2" fmla="*/ 32207 w 32207"/>
                <a:gd name="connsiteY2" fmla="*/ 10373 h 10373"/>
                <a:gd name="connsiteX3" fmla="*/ 0 w 32207"/>
                <a:gd name="connsiteY3" fmla="*/ 10302 h 10373"/>
                <a:gd name="connsiteX0" fmla="*/ 0 w 29171"/>
                <a:gd name="connsiteY0" fmla="*/ 10341 h 10373"/>
                <a:gd name="connsiteX1" fmla="*/ 10838 w 29171"/>
                <a:gd name="connsiteY1" fmla="*/ 0 h 10373"/>
                <a:gd name="connsiteX2" fmla="*/ 29171 w 29171"/>
                <a:gd name="connsiteY2" fmla="*/ 10373 h 10373"/>
                <a:gd name="connsiteX3" fmla="*/ 0 w 29171"/>
                <a:gd name="connsiteY3" fmla="*/ 10341 h 10373"/>
                <a:gd name="connsiteX0" fmla="*/ 0 w 31448"/>
                <a:gd name="connsiteY0" fmla="*/ 10341 h 10373"/>
                <a:gd name="connsiteX1" fmla="*/ 13115 w 31448"/>
                <a:gd name="connsiteY1" fmla="*/ 0 h 10373"/>
                <a:gd name="connsiteX2" fmla="*/ 31448 w 31448"/>
                <a:gd name="connsiteY2" fmla="*/ 10373 h 10373"/>
                <a:gd name="connsiteX3" fmla="*/ 0 w 31448"/>
                <a:gd name="connsiteY3" fmla="*/ 10341 h 10373"/>
                <a:gd name="connsiteX0" fmla="*/ 0 w 29171"/>
                <a:gd name="connsiteY0" fmla="*/ 10380 h 10380"/>
                <a:gd name="connsiteX1" fmla="*/ 10838 w 29171"/>
                <a:gd name="connsiteY1" fmla="*/ 0 h 10380"/>
                <a:gd name="connsiteX2" fmla="*/ 29171 w 29171"/>
                <a:gd name="connsiteY2" fmla="*/ 10373 h 10380"/>
                <a:gd name="connsiteX3" fmla="*/ 0 w 29171"/>
                <a:gd name="connsiteY3" fmla="*/ 10380 h 10380"/>
                <a:gd name="connsiteX0" fmla="*/ 0 w 26894"/>
                <a:gd name="connsiteY0" fmla="*/ 10419 h 10419"/>
                <a:gd name="connsiteX1" fmla="*/ 8561 w 26894"/>
                <a:gd name="connsiteY1" fmla="*/ 0 h 10419"/>
                <a:gd name="connsiteX2" fmla="*/ 26894 w 26894"/>
                <a:gd name="connsiteY2" fmla="*/ 10373 h 10419"/>
                <a:gd name="connsiteX3" fmla="*/ 0 w 26894"/>
                <a:gd name="connsiteY3" fmla="*/ 10419 h 10419"/>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961 h 10961"/>
                <a:gd name="connsiteX1" fmla="*/ 9515 w 31664"/>
                <a:gd name="connsiteY1" fmla="*/ 0 h 10961"/>
                <a:gd name="connsiteX2" fmla="*/ 31664 w 31664"/>
                <a:gd name="connsiteY2" fmla="*/ 10914 h 10961"/>
                <a:gd name="connsiteX3" fmla="*/ 0 w 31664"/>
                <a:gd name="connsiteY3" fmla="*/ 10961 h 10961"/>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917 h 10917"/>
                <a:gd name="connsiteX1" fmla="*/ 8561 w 30710"/>
                <a:gd name="connsiteY1" fmla="*/ 0 h 10917"/>
                <a:gd name="connsiteX2" fmla="*/ 30710 w 30710"/>
                <a:gd name="connsiteY2" fmla="*/ 10914 h 10917"/>
                <a:gd name="connsiteX3" fmla="*/ 0 w 30710"/>
                <a:gd name="connsiteY3" fmla="*/ 10917 h 10917"/>
                <a:gd name="connsiteX0" fmla="*/ 0 w 30001"/>
                <a:gd name="connsiteY0" fmla="*/ 10917 h 10972"/>
                <a:gd name="connsiteX1" fmla="*/ 8561 w 30001"/>
                <a:gd name="connsiteY1" fmla="*/ 0 h 10972"/>
                <a:gd name="connsiteX2" fmla="*/ 30001 w 30001"/>
                <a:gd name="connsiteY2" fmla="*/ 10972 h 10972"/>
                <a:gd name="connsiteX3" fmla="*/ 0 w 30001"/>
                <a:gd name="connsiteY3" fmla="*/ 10917 h 10972"/>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Lst>
              <a:ahLst/>
              <a:cxnLst>
                <a:cxn ang="0">
                  <a:pos x="connsiteX0" y="connsiteY0"/>
                </a:cxn>
                <a:cxn ang="0">
                  <a:pos x="connsiteX1" y="connsiteY1"/>
                </a:cxn>
                <a:cxn ang="0">
                  <a:pos x="connsiteX2" y="connsiteY2"/>
                </a:cxn>
                <a:cxn ang="0">
                  <a:pos x="connsiteX3" y="connsiteY3"/>
                </a:cxn>
              </a:cxnLst>
              <a:rect l="l" t="t" r="r" b="b"/>
              <a:pathLst>
                <a:path w="29646" h="10917">
                  <a:moveTo>
                    <a:pt x="0" y="10917"/>
                  </a:moveTo>
                  <a:cubicBezTo>
                    <a:pt x="18118" y="10031"/>
                    <a:pt x="10110" y="3076"/>
                    <a:pt x="12495" y="0"/>
                  </a:cubicBezTo>
                  <a:cubicBezTo>
                    <a:pt x="17124" y="3048"/>
                    <a:pt x="6650" y="10265"/>
                    <a:pt x="29646" y="10900"/>
                  </a:cubicBezTo>
                  <a:cubicBezTo>
                    <a:pt x="23195" y="10663"/>
                    <a:pt x="9228" y="10378"/>
                    <a:pt x="0" y="10917"/>
                  </a:cubicBezTo>
                  <a:close/>
                </a:path>
              </a:pathLst>
            </a:custGeom>
            <a:solidFill>
              <a:schemeClr val="accent1">
                <a:lumMod val="75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pic>
          <p:nvPicPr>
            <p:cNvPr id="44" name="Picture 8" descr="NPAIHBtransparentTEAL"/>
            <p:cNvPicPr>
              <a:picLocks noChangeAspect="1" noChangeArrowheads="1"/>
            </p:cNvPicPr>
            <p:nvPr userDrawn="1"/>
          </p:nvPicPr>
          <p:blipFill>
            <a:blip r:embed="rId2" cstate="print">
              <a:clrChange>
                <a:clrFrom>
                  <a:srgbClr val="000000">
                    <a:alpha val="0"/>
                  </a:srgbClr>
                </a:clrFrom>
                <a:clrTo>
                  <a:srgbClr val="000000">
                    <a:alpha val="0"/>
                  </a:srgbClr>
                </a:clrTo>
              </a:clrChange>
            </a:blip>
            <a:stretch>
              <a:fillRect/>
            </a:stretch>
          </p:blipFill>
          <p:spPr bwMode="auto">
            <a:xfrm>
              <a:off x="3074100" y="809217"/>
              <a:ext cx="671425" cy="562383"/>
            </a:xfrm>
            <a:prstGeom prst="rect">
              <a:avLst/>
            </a:prstGeom>
            <a:noFill/>
            <a:ln>
              <a:noFill/>
            </a:ln>
          </p:spPr>
        </p:pic>
        <p:sp>
          <p:nvSpPr>
            <p:cNvPr id="45" name="Flowchart: Extract 40"/>
            <p:cNvSpPr/>
            <p:nvPr userDrawn="1"/>
          </p:nvSpPr>
          <p:spPr>
            <a:xfrm rot="16200000" flipV="1">
              <a:off x="5055136" y="-431264"/>
              <a:ext cx="326598" cy="2974330"/>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2207"/>
                <a:gd name="connsiteY0" fmla="*/ 10302 h 10373"/>
                <a:gd name="connsiteX1" fmla="*/ 13874 w 32207"/>
                <a:gd name="connsiteY1" fmla="*/ 0 h 10373"/>
                <a:gd name="connsiteX2" fmla="*/ 32207 w 32207"/>
                <a:gd name="connsiteY2" fmla="*/ 10373 h 10373"/>
                <a:gd name="connsiteX3" fmla="*/ 0 w 32207"/>
                <a:gd name="connsiteY3" fmla="*/ 10302 h 10373"/>
                <a:gd name="connsiteX0" fmla="*/ 0 w 29171"/>
                <a:gd name="connsiteY0" fmla="*/ 10341 h 10373"/>
                <a:gd name="connsiteX1" fmla="*/ 10838 w 29171"/>
                <a:gd name="connsiteY1" fmla="*/ 0 h 10373"/>
                <a:gd name="connsiteX2" fmla="*/ 29171 w 29171"/>
                <a:gd name="connsiteY2" fmla="*/ 10373 h 10373"/>
                <a:gd name="connsiteX3" fmla="*/ 0 w 29171"/>
                <a:gd name="connsiteY3" fmla="*/ 10341 h 10373"/>
                <a:gd name="connsiteX0" fmla="*/ 0 w 31448"/>
                <a:gd name="connsiteY0" fmla="*/ 10341 h 10373"/>
                <a:gd name="connsiteX1" fmla="*/ 13115 w 31448"/>
                <a:gd name="connsiteY1" fmla="*/ 0 h 10373"/>
                <a:gd name="connsiteX2" fmla="*/ 31448 w 31448"/>
                <a:gd name="connsiteY2" fmla="*/ 10373 h 10373"/>
                <a:gd name="connsiteX3" fmla="*/ 0 w 31448"/>
                <a:gd name="connsiteY3" fmla="*/ 10341 h 10373"/>
                <a:gd name="connsiteX0" fmla="*/ 0 w 29171"/>
                <a:gd name="connsiteY0" fmla="*/ 10380 h 10380"/>
                <a:gd name="connsiteX1" fmla="*/ 10838 w 29171"/>
                <a:gd name="connsiteY1" fmla="*/ 0 h 10380"/>
                <a:gd name="connsiteX2" fmla="*/ 29171 w 29171"/>
                <a:gd name="connsiteY2" fmla="*/ 10373 h 10380"/>
                <a:gd name="connsiteX3" fmla="*/ 0 w 29171"/>
                <a:gd name="connsiteY3" fmla="*/ 10380 h 10380"/>
                <a:gd name="connsiteX0" fmla="*/ 0 w 26894"/>
                <a:gd name="connsiteY0" fmla="*/ 10419 h 10419"/>
                <a:gd name="connsiteX1" fmla="*/ 8561 w 26894"/>
                <a:gd name="connsiteY1" fmla="*/ 0 h 10419"/>
                <a:gd name="connsiteX2" fmla="*/ 26894 w 26894"/>
                <a:gd name="connsiteY2" fmla="*/ 10373 h 10419"/>
                <a:gd name="connsiteX3" fmla="*/ 0 w 26894"/>
                <a:gd name="connsiteY3" fmla="*/ 10419 h 10419"/>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961 h 10961"/>
                <a:gd name="connsiteX1" fmla="*/ 9515 w 31664"/>
                <a:gd name="connsiteY1" fmla="*/ 0 h 10961"/>
                <a:gd name="connsiteX2" fmla="*/ 31664 w 31664"/>
                <a:gd name="connsiteY2" fmla="*/ 10914 h 10961"/>
                <a:gd name="connsiteX3" fmla="*/ 0 w 31664"/>
                <a:gd name="connsiteY3" fmla="*/ 10961 h 10961"/>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917 h 10917"/>
                <a:gd name="connsiteX1" fmla="*/ 8561 w 30710"/>
                <a:gd name="connsiteY1" fmla="*/ 0 h 10917"/>
                <a:gd name="connsiteX2" fmla="*/ 30710 w 30710"/>
                <a:gd name="connsiteY2" fmla="*/ 10914 h 10917"/>
                <a:gd name="connsiteX3" fmla="*/ 0 w 30710"/>
                <a:gd name="connsiteY3" fmla="*/ 10917 h 10917"/>
                <a:gd name="connsiteX0" fmla="*/ 0 w 30001"/>
                <a:gd name="connsiteY0" fmla="*/ 10917 h 10972"/>
                <a:gd name="connsiteX1" fmla="*/ 8561 w 30001"/>
                <a:gd name="connsiteY1" fmla="*/ 0 h 10972"/>
                <a:gd name="connsiteX2" fmla="*/ 30001 w 30001"/>
                <a:gd name="connsiteY2" fmla="*/ 10972 h 10972"/>
                <a:gd name="connsiteX3" fmla="*/ 0 w 30001"/>
                <a:gd name="connsiteY3" fmla="*/ 10917 h 10972"/>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Lst>
              <a:ahLst/>
              <a:cxnLst>
                <a:cxn ang="0">
                  <a:pos x="connsiteX0" y="connsiteY0"/>
                </a:cxn>
                <a:cxn ang="0">
                  <a:pos x="connsiteX1" y="connsiteY1"/>
                </a:cxn>
                <a:cxn ang="0">
                  <a:pos x="connsiteX2" y="connsiteY2"/>
                </a:cxn>
                <a:cxn ang="0">
                  <a:pos x="connsiteX3" y="connsiteY3"/>
                </a:cxn>
              </a:cxnLst>
              <a:rect l="l" t="t" r="r" b="b"/>
              <a:pathLst>
                <a:path w="29646" h="10917">
                  <a:moveTo>
                    <a:pt x="0" y="10917"/>
                  </a:moveTo>
                  <a:cubicBezTo>
                    <a:pt x="18118" y="10031"/>
                    <a:pt x="10110" y="3076"/>
                    <a:pt x="12495" y="0"/>
                  </a:cubicBezTo>
                  <a:cubicBezTo>
                    <a:pt x="17124" y="3048"/>
                    <a:pt x="6650" y="10265"/>
                    <a:pt x="29646" y="10900"/>
                  </a:cubicBezTo>
                  <a:cubicBezTo>
                    <a:pt x="23195" y="10663"/>
                    <a:pt x="9228" y="10378"/>
                    <a:pt x="0" y="10917"/>
                  </a:cubicBezTo>
                  <a:close/>
                </a:path>
              </a:pathLst>
            </a:custGeom>
            <a:solidFill>
              <a:schemeClr val="accent1">
                <a:lumMod val="75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6858000" cy="40640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grpSp>
        <p:nvGrpSpPr>
          <p:cNvPr id="5" name="Group 7"/>
          <p:cNvGrpSpPr>
            <a:grpSpLocks/>
          </p:cNvGrpSpPr>
          <p:nvPr/>
        </p:nvGrpSpPr>
        <p:grpSpPr bwMode="auto">
          <a:xfrm>
            <a:off x="0" y="3962401"/>
            <a:ext cx="6858000" cy="241300"/>
            <a:chOff x="0" y="816"/>
            <a:chExt cx="5760" cy="114"/>
          </a:xfrm>
        </p:grpSpPr>
        <p:pic>
          <p:nvPicPr>
            <p:cNvPr id="6" name="Picture 10"/>
            <p:cNvPicPr>
              <a:picLocks noChangeAspect="1" noChangeArrowheads="1"/>
            </p:cNvPicPr>
            <p:nvPr/>
          </p:nvPicPr>
          <p:blipFill>
            <a:blip r:embed="rId2" cstate="print"/>
            <a:srcRect/>
            <a:stretch>
              <a:fillRect/>
            </a:stretch>
          </p:blipFill>
          <p:spPr bwMode="auto">
            <a:xfrm>
              <a:off x="0" y="816"/>
              <a:ext cx="192" cy="114"/>
            </a:xfrm>
            <a:prstGeom prst="rect">
              <a:avLst/>
            </a:prstGeom>
            <a:noFill/>
            <a:ln w="9525">
              <a:noFill/>
              <a:miter lim="800000"/>
              <a:headEnd/>
              <a:tailEnd/>
            </a:ln>
          </p:spPr>
        </p:pic>
        <p:pic>
          <p:nvPicPr>
            <p:cNvPr id="7" name="Picture 11"/>
            <p:cNvPicPr>
              <a:picLocks noChangeAspect="1" noChangeArrowheads="1"/>
            </p:cNvPicPr>
            <p:nvPr/>
          </p:nvPicPr>
          <p:blipFill>
            <a:blip r:embed="rId3" cstate="print"/>
            <a:srcRect/>
            <a:stretch>
              <a:fillRect/>
            </a:stretch>
          </p:blipFill>
          <p:spPr bwMode="auto">
            <a:xfrm>
              <a:off x="192" y="816"/>
              <a:ext cx="192" cy="114"/>
            </a:xfrm>
            <a:prstGeom prst="rect">
              <a:avLst/>
            </a:prstGeom>
            <a:noFill/>
            <a:ln w="9525">
              <a:noFill/>
              <a:miter lim="800000"/>
              <a:headEnd/>
              <a:tailEnd/>
            </a:ln>
          </p:spPr>
        </p:pic>
        <p:pic>
          <p:nvPicPr>
            <p:cNvPr id="8" name="Picture 12"/>
            <p:cNvPicPr>
              <a:picLocks noChangeAspect="1" noChangeArrowheads="1"/>
            </p:cNvPicPr>
            <p:nvPr/>
          </p:nvPicPr>
          <p:blipFill>
            <a:blip r:embed="rId3" cstate="print"/>
            <a:srcRect/>
            <a:stretch>
              <a:fillRect/>
            </a:stretch>
          </p:blipFill>
          <p:spPr bwMode="auto">
            <a:xfrm>
              <a:off x="384" y="816"/>
              <a:ext cx="192" cy="114"/>
            </a:xfrm>
            <a:prstGeom prst="rect">
              <a:avLst/>
            </a:prstGeom>
            <a:noFill/>
            <a:ln w="9525">
              <a:noFill/>
              <a:miter lim="800000"/>
              <a:headEnd/>
              <a:tailEnd/>
            </a:ln>
          </p:spPr>
        </p:pic>
        <p:pic>
          <p:nvPicPr>
            <p:cNvPr id="9" name="Picture 13"/>
            <p:cNvPicPr>
              <a:picLocks noChangeAspect="1" noChangeArrowheads="1"/>
            </p:cNvPicPr>
            <p:nvPr/>
          </p:nvPicPr>
          <p:blipFill>
            <a:blip r:embed="rId3" cstate="print"/>
            <a:srcRect/>
            <a:stretch>
              <a:fillRect/>
            </a:stretch>
          </p:blipFill>
          <p:spPr bwMode="auto">
            <a:xfrm>
              <a:off x="576" y="816"/>
              <a:ext cx="192" cy="114"/>
            </a:xfrm>
            <a:prstGeom prst="rect">
              <a:avLst/>
            </a:prstGeom>
            <a:noFill/>
            <a:ln w="9525">
              <a:noFill/>
              <a:miter lim="800000"/>
              <a:headEnd/>
              <a:tailEnd/>
            </a:ln>
          </p:spPr>
        </p:pic>
        <p:pic>
          <p:nvPicPr>
            <p:cNvPr id="10" name="Picture 14"/>
            <p:cNvPicPr>
              <a:picLocks noChangeAspect="1" noChangeArrowheads="1"/>
            </p:cNvPicPr>
            <p:nvPr/>
          </p:nvPicPr>
          <p:blipFill>
            <a:blip r:embed="rId3" cstate="print"/>
            <a:srcRect/>
            <a:stretch>
              <a:fillRect/>
            </a:stretch>
          </p:blipFill>
          <p:spPr bwMode="auto">
            <a:xfrm>
              <a:off x="768" y="816"/>
              <a:ext cx="192" cy="114"/>
            </a:xfrm>
            <a:prstGeom prst="rect">
              <a:avLst/>
            </a:prstGeom>
            <a:noFill/>
            <a:ln w="9525">
              <a:noFill/>
              <a:miter lim="800000"/>
              <a:headEnd/>
              <a:tailEnd/>
            </a:ln>
          </p:spPr>
        </p:pic>
        <p:pic>
          <p:nvPicPr>
            <p:cNvPr id="11" name="Picture 15"/>
            <p:cNvPicPr>
              <a:picLocks noChangeAspect="1" noChangeArrowheads="1"/>
            </p:cNvPicPr>
            <p:nvPr/>
          </p:nvPicPr>
          <p:blipFill>
            <a:blip r:embed="rId3" cstate="print"/>
            <a:srcRect/>
            <a:stretch>
              <a:fillRect/>
            </a:stretch>
          </p:blipFill>
          <p:spPr bwMode="auto">
            <a:xfrm>
              <a:off x="960" y="816"/>
              <a:ext cx="192" cy="114"/>
            </a:xfrm>
            <a:prstGeom prst="rect">
              <a:avLst/>
            </a:prstGeom>
            <a:noFill/>
            <a:ln w="9525">
              <a:noFill/>
              <a:miter lim="800000"/>
              <a:headEnd/>
              <a:tailEnd/>
            </a:ln>
          </p:spPr>
        </p:pic>
        <p:pic>
          <p:nvPicPr>
            <p:cNvPr id="12" name="Picture 16"/>
            <p:cNvPicPr>
              <a:picLocks noChangeAspect="1" noChangeArrowheads="1"/>
            </p:cNvPicPr>
            <p:nvPr/>
          </p:nvPicPr>
          <p:blipFill>
            <a:blip r:embed="rId3" cstate="print"/>
            <a:srcRect/>
            <a:stretch>
              <a:fillRect/>
            </a:stretch>
          </p:blipFill>
          <p:spPr bwMode="auto">
            <a:xfrm>
              <a:off x="1152" y="816"/>
              <a:ext cx="192" cy="114"/>
            </a:xfrm>
            <a:prstGeom prst="rect">
              <a:avLst/>
            </a:prstGeom>
            <a:noFill/>
            <a:ln w="9525">
              <a:noFill/>
              <a:miter lim="800000"/>
              <a:headEnd/>
              <a:tailEnd/>
            </a:ln>
          </p:spPr>
        </p:pic>
        <p:pic>
          <p:nvPicPr>
            <p:cNvPr id="13" name="Picture 17"/>
            <p:cNvPicPr>
              <a:picLocks noChangeAspect="1" noChangeArrowheads="1"/>
            </p:cNvPicPr>
            <p:nvPr/>
          </p:nvPicPr>
          <p:blipFill>
            <a:blip r:embed="rId3" cstate="print"/>
            <a:srcRect/>
            <a:stretch>
              <a:fillRect/>
            </a:stretch>
          </p:blipFill>
          <p:spPr bwMode="auto">
            <a:xfrm>
              <a:off x="1344" y="816"/>
              <a:ext cx="192" cy="114"/>
            </a:xfrm>
            <a:prstGeom prst="rect">
              <a:avLst/>
            </a:prstGeom>
            <a:noFill/>
            <a:ln w="9525">
              <a:noFill/>
              <a:miter lim="800000"/>
              <a:headEnd/>
              <a:tailEnd/>
            </a:ln>
          </p:spPr>
        </p:pic>
        <p:pic>
          <p:nvPicPr>
            <p:cNvPr id="14" name="Picture 18"/>
            <p:cNvPicPr>
              <a:picLocks noChangeAspect="1" noChangeArrowheads="1"/>
            </p:cNvPicPr>
            <p:nvPr/>
          </p:nvPicPr>
          <p:blipFill>
            <a:blip r:embed="rId3" cstate="print"/>
            <a:srcRect/>
            <a:stretch>
              <a:fillRect/>
            </a:stretch>
          </p:blipFill>
          <p:spPr bwMode="auto">
            <a:xfrm>
              <a:off x="1536" y="816"/>
              <a:ext cx="192" cy="114"/>
            </a:xfrm>
            <a:prstGeom prst="rect">
              <a:avLst/>
            </a:prstGeom>
            <a:noFill/>
            <a:ln w="9525">
              <a:noFill/>
              <a:miter lim="800000"/>
              <a:headEnd/>
              <a:tailEnd/>
            </a:ln>
          </p:spPr>
        </p:pic>
        <p:pic>
          <p:nvPicPr>
            <p:cNvPr id="15" name="Picture 19"/>
            <p:cNvPicPr>
              <a:picLocks noChangeAspect="1" noChangeArrowheads="1"/>
            </p:cNvPicPr>
            <p:nvPr/>
          </p:nvPicPr>
          <p:blipFill>
            <a:blip r:embed="rId3" cstate="print"/>
            <a:srcRect/>
            <a:stretch>
              <a:fillRect/>
            </a:stretch>
          </p:blipFill>
          <p:spPr bwMode="auto">
            <a:xfrm>
              <a:off x="1728" y="816"/>
              <a:ext cx="192" cy="114"/>
            </a:xfrm>
            <a:prstGeom prst="rect">
              <a:avLst/>
            </a:prstGeom>
            <a:noFill/>
            <a:ln w="9525">
              <a:noFill/>
              <a:miter lim="800000"/>
              <a:headEnd/>
              <a:tailEnd/>
            </a:ln>
          </p:spPr>
        </p:pic>
        <p:pic>
          <p:nvPicPr>
            <p:cNvPr id="16" name="Picture 20"/>
            <p:cNvPicPr>
              <a:picLocks noChangeAspect="1" noChangeArrowheads="1"/>
            </p:cNvPicPr>
            <p:nvPr/>
          </p:nvPicPr>
          <p:blipFill>
            <a:blip r:embed="rId3" cstate="print"/>
            <a:srcRect/>
            <a:stretch>
              <a:fillRect/>
            </a:stretch>
          </p:blipFill>
          <p:spPr bwMode="auto">
            <a:xfrm>
              <a:off x="1920" y="816"/>
              <a:ext cx="192" cy="114"/>
            </a:xfrm>
            <a:prstGeom prst="rect">
              <a:avLst/>
            </a:prstGeom>
            <a:noFill/>
            <a:ln w="9525">
              <a:noFill/>
              <a:miter lim="800000"/>
              <a:headEnd/>
              <a:tailEnd/>
            </a:ln>
          </p:spPr>
        </p:pic>
        <p:pic>
          <p:nvPicPr>
            <p:cNvPr id="17" name="Picture 21"/>
            <p:cNvPicPr>
              <a:picLocks noChangeAspect="1" noChangeArrowheads="1"/>
            </p:cNvPicPr>
            <p:nvPr/>
          </p:nvPicPr>
          <p:blipFill>
            <a:blip r:embed="rId3" cstate="print"/>
            <a:srcRect/>
            <a:stretch>
              <a:fillRect/>
            </a:stretch>
          </p:blipFill>
          <p:spPr bwMode="auto">
            <a:xfrm>
              <a:off x="2112" y="816"/>
              <a:ext cx="192" cy="114"/>
            </a:xfrm>
            <a:prstGeom prst="rect">
              <a:avLst/>
            </a:prstGeom>
            <a:noFill/>
            <a:ln w="9525">
              <a:noFill/>
              <a:miter lim="800000"/>
              <a:headEnd/>
              <a:tailEnd/>
            </a:ln>
          </p:spPr>
        </p:pic>
        <p:pic>
          <p:nvPicPr>
            <p:cNvPr id="18" name="Picture 22"/>
            <p:cNvPicPr>
              <a:picLocks noChangeAspect="1" noChangeArrowheads="1"/>
            </p:cNvPicPr>
            <p:nvPr/>
          </p:nvPicPr>
          <p:blipFill>
            <a:blip r:embed="rId3" cstate="print"/>
            <a:srcRect/>
            <a:stretch>
              <a:fillRect/>
            </a:stretch>
          </p:blipFill>
          <p:spPr bwMode="auto">
            <a:xfrm>
              <a:off x="2304" y="816"/>
              <a:ext cx="192" cy="114"/>
            </a:xfrm>
            <a:prstGeom prst="rect">
              <a:avLst/>
            </a:prstGeom>
            <a:noFill/>
            <a:ln w="9525">
              <a:noFill/>
              <a:miter lim="800000"/>
              <a:headEnd/>
              <a:tailEnd/>
            </a:ln>
          </p:spPr>
        </p:pic>
        <p:pic>
          <p:nvPicPr>
            <p:cNvPr id="19" name="Picture 23"/>
            <p:cNvPicPr>
              <a:picLocks noChangeAspect="1" noChangeArrowheads="1"/>
            </p:cNvPicPr>
            <p:nvPr/>
          </p:nvPicPr>
          <p:blipFill>
            <a:blip r:embed="rId3" cstate="print"/>
            <a:srcRect/>
            <a:stretch>
              <a:fillRect/>
            </a:stretch>
          </p:blipFill>
          <p:spPr bwMode="auto">
            <a:xfrm>
              <a:off x="2496" y="816"/>
              <a:ext cx="192" cy="114"/>
            </a:xfrm>
            <a:prstGeom prst="rect">
              <a:avLst/>
            </a:prstGeom>
            <a:noFill/>
            <a:ln w="9525">
              <a:noFill/>
              <a:miter lim="800000"/>
              <a:headEnd/>
              <a:tailEnd/>
            </a:ln>
          </p:spPr>
        </p:pic>
        <p:pic>
          <p:nvPicPr>
            <p:cNvPr id="20" name="Picture 24"/>
            <p:cNvPicPr>
              <a:picLocks noChangeAspect="1" noChangeArrowheads="1"/>
            </p:cNvPicPr>
            <p:nvPr/>
          </p:nvPicPr>
          <p:blipFill>
            <a:blip r:embed="rId3" cstate="print"/>
            <a:srcRect/>
            <a:stretch>
              <a:fillRect/>
            </a:stretch>
          </p:blipFill>
          <p:spPr bwMode="auto">
            <a:xfrm>
              <a:off x="2688" y="816"/>
              <a:ext cx="192" cy="114"/>
            </a:xfrm>
            <a:prstGeom prst="rect">
              <a:avLst/>
            </a:prstGeom>
            <a:noFill/>
            <a:ln w="9525">
              <a:noFill/>
              <a:miter lim="800000"/>
              <a:headEnd/>
              <a:tailEnd/>
            </a:ln>
          </p:spPr>
        </p:pic>
        <p:pic>
          <p:nvPicPr>
            <p:cNvPr id="21" name="Picture 25"/>
            <p:cNvPicPr>
              <a:picLocks noChangeAspect="1" noChangeArrowheads="1"/>
            </p:cNvPicPr>
            <p:nvPr/>
          </p:nvPicPr>
          <p:blipFill>
            <a:blip r:embed="rId3" cstate="print"/>
            <a:srcRect/>
            <a:stretch>
              <a:fillRect/>
            </a:stretch>
          </p:blipFill>
          <p:spPr bwMode="auto">
            <a:xfrm>
              <a:off x="2880" y="816"/>
              <a:ext cx="192" cy="114"/>
            </a:xfrm>
            <a:prstGeom prst="rect">
              <a:avLst/>
            </a:prstGeom>
            <a:noFill/>
            <a:ln w="9525">
              <a:noFill/>
              <a:miter lim="800000"/>
              <a:headEnd/>
              <a:tailEnd/>
            </a:ln>
          </p:spPr>
        </p:pic>
        <p:pic>
          <p:nvPicPr>
            <p:cNvPr id="22" name="Picture 26"/>
            <p:cNvPicPr>
              <a:picLocks noChangeAspect="1" noChangeArrowheads="1"/>
            </p:cNvPicPr>
            <p:nvPr/>
          </p:nvPicPr>
          <p:blipFill>
            <a:blip r:embed="rId3" cstate="print"/>
            <a:srcRect/>
            <a:stretch>
              <a:fillRect/>
            </a:stretch>
          </p:blipFill>
          <p:spPr bwMode="auto">
            <a:xfrm>
              <a:off x="3072" y="816"/>
              <a:ext cx="192" cy="114"/>
            </a:xfrm>
            <a:prstGeom prst="rect">
              <a:avLst/>
            </a:prstGeom>
            <a:noFill/>
            <a:ln w="9525">
              <a:noFill/>
              <a:miter lim="800000"/>
              <a:headEnd/>
              <a:tailEnd/>
            </a:ln>
          </p:spPr>
        </p:pic>
        <p:pic>
          <p:nvPicPr>
            <p:cNvPr id="23" name="Picture 27"/>
            <p:cNvPicPr>
              <a:picLocks noChangeAspect="1" noChangeArrowheads="1"/>
            </p:cNvPicPr>
            <p:nvPr/>
          </p:nvPicPr>
          <p:blipFill>
            <a:blip r:embed="rId3" cstate="print"/>
            <a:srcRect/>
            <a:stretch>
              <a:fillRect/>
            </a:stretch>
          </p:blipFill>
          <p:spPr bwMode="auto">
            <a:xfrm>
              <a:off x="3264" y="816"/>
              <a:ext cx="192" cy="114"/>
            </a:xfrm>
            <a:prstGeom prst="rect">
              <a:avLst/>
            </a:prstGeom>
            <a:noFill/>
            <a:ln w="9525">
              <a:noFill/>
              <a:miter lim="800000"/>
              <a:headEnd/>
              <a:tailEnd/>
            </a:ln>
          </p:spPr>
        </p:pic>
        <p:pic>
          <p:nvPicPr>
            <p:cNvPr id="24" name="Picture 28"/>
            <p:cNvPicPr>
              <a:picLocks noChangeAspect="1" noChangeArrowheads="1"/>
            </p:cNvPicPr>
            <p:nvPr/>
          </p:nvPicPr>
          <p:blipFill>
            <a:blip r:embed="rId3" cstate="print"/>
            <a:srcRect/>
            <a:stretch>
              <a:fillRect/>
            </a:stretch>
          </p:blipFill>
          <p:spPr bwMode="auto">
            <a:xfrm>
              <a:off x="3456" y="816"/>
              <a:ext cx="192" cy="114"/>
            </a:xfrm>
            <a:prstGeom prst="rect">
              <a:avLst/>
            </a:prstGeom>
            <a:noFill/>
            <a:ln w="9525">
              <a:noFill/>
              <a:miter lim="800000"/>
              <a:headEnd/>
              <a:tailEnd/>
            </a:ln>
          </p:spPr>
        </p:pic>
        <p:pic>
          <p:nvPicPr>
            <p:cNvPr id="25" name="Picture 29"/>
            <p:cNvPicPr>
              <a:picLocks noChangeAspect="1" noChangeArrowheads="1"/>
            </p:cNvPicPr>
            <p:nvPr/>
          </p:nvPicPr>
          <p:blipFill>
            <a:blip r:embed="rId3" cstate="print"/>
            <a:srcRect/>
            <a:stretch>
              <a:fillRect/>
            </a:stretch>
          </p:blipFill>
          <p:spPr bwMode="auto">
            <a:xfrm>
              <a:off x="3648" y="816"/>
              <a:ext cx="192" cy="114"/>
            </a:xfrm>
            <a:prstGeom prst="rect">
              <a:avLst/>
            </a:prstGeom>
            <a:noFill/>
            <a:ln w="9525">
              <a:noFill/>
              <a:miter lim="800000"/>
              <a:headEnd/>
              <a:tailEnd/>
            </a:ln>
          </p:spPr>
        </p:pic>
        <p:pic>
          <p:nvPicPr>
            <p:cNvPr id="26" name="Picture 30"/>
            <p:cNvPicPr>
              <a:picLocks noChangeAspect="1" noChangeArrowheads="1"/>
            </p:cNvPicPr>
            <p:nvPr/>
          </p:nvPicPr>
          <p:blipFill>
            <a:blip r:embed="rId3" cstate="print"/>
            <a:srcRect/>
            <a:stretch>
              <a:fillRect/>
            </a:stretch>
          </p:blipFill>
          <p:spPr bwMode="auto">
            <a:xfrm>
              <a:off x="3840" y="816"/>
              <a:ext cx="192" cy="114"/>
            </a:xfrm>
            <a:prstGeom prst="rect">
              <a:avLst/>
            </a:prstGeom>
            <a:noFill/>
            <a:ln w="9525">
              <a:noFill/>
              <a:miter lim="800000"/>
              <a:headEnd/>
              <a:tailEnd/>
            </a:ln>
          </p:spPr>
        </p:pic>
        <p:pic>
          <p:nvPicPr>
            <p:cNvPr id="27" name="Picture 31"/>
            <p:cNvPicPr>
              <a:picLocks noChangeAspect="1" noChangeArrowheads="1"/>
            </p:cNvPicPr>
            <p:nvPr/>
          </p:nvPicPr>
          <p:blipFill>
            <a:blip r:embed="rId3" cstate="print"/>
            <a:srcRect/>
            <a:stretch>
              <a:fillRect/>
            </a:stretch>
          </p:blipFill>
          <p:spPr bwMode="auto">
            <a:xfrm>
              <a:off x="4032" y="816"/>
              <a:ext cx="192" cy="114"/>
            </a:xfrm>
            <a:prstGeom prst="rect">
              <a:avLst/>
            </a:prstGeom>
            <a:noFill/>
            <a:ln w="9525">
              <a:noFill/>
              <a:miter lim="800000"/>
              <a:headEnd/>
              <a:tailEnd/>
            </a:ln>
          </p:spPr>
        </p:pic>
        <p:pic>
          <p:nvPicPr>
            <p:cNvPr id="28" name="Picture 32"/>
            <p:cNvPicPr>
              <a:picLocks noChangeAspect="1" noChangeArrowheads="1"/>
            </p:cNvPicPr>
            <p:nvPr/>
          </p:nvPicPr>
          <p:blipFill>
            <a:blip r:embed="rId3" cstate="print"/>
            <a:srcRect/>
            <a:stretch>
              <a:fillRect/>
            </a:stretch>
          </p:blipFill>
          <p:spPr bwMode="auto">
            <a:xfrm>
              <a:off x="4224" y="816"/>
              <a:ext cx="192" cy="114"/>
            </a:xfrm>
            <a:prstGeom prst="rect">
              <a:avLst/>
            </a:prstGeom>
            <a:noFill/>
            <a:ln w="9525">
              <a:noFill/>
              <a:miter lim="800000"/>
              <a:headEnd/>
              <a:tailEnd/>
            </a:ln>
          </p:spPr>
        </p:pic>
        <p:pic>
          <p:nvPicPr>
            <p:cNvPr id="29" name="Picture 33"/>
            <p:cNvPicPr>
              <a:picLocks noChangeAspect="1" noChangeArrowheads="1"/>
            </p:cNvPicPr>
            <p:nvPr/>
          </p:nvPicPr>
          <p:blipFill>
            <a:blip r:embed="rId3" cstate="print"/>
            <a:srcRect/>
            <a:stretch>
              <a:fillRect/>
            </a:stretch>
          </p:blipFill>
          <p:spPr bwMode="auto">
            <a:xfrm>
              <a:off x="4416" y="816"/>
              <a:ext cx="192" cy="114"/>
            </a:xfrm>
            <a:prstGeom prst="rect">
              <a:avLst/>
            </a:prstGeom>
            <a:noFill/>
            <a:ln w="9525">
              <a:noFill/>
              <a:miter lim="800000"/>
              <a:headEnd/>
              <a:tailEnd/>
            </a:ln>
          </p:spPr>
        </p:pic>
        <p:pic>
          <p:nvPicPr>
            <p:cNvPr id="30" name="Picture 34"/>
            <p:cNvPicPr>
              <a:picLocks noChangeAspect="1" noChangeArrowheads="1"/>
            </p:cNvPicPr>
            <p:nvPr/>
          </p:nvPicPr>
          <p:blipFill>
            <a:blip r:embed="rId3" cstate="print"/>
            <a:srcRect/>
            <a:stretch>
              <a:fillRect/>
            </a:stretch>
          </p:blipFill>
          <p:spPr bwMode="auto">
            <a:xfrm>
              <a:off x="4608" y="816"/>
              <a:ext cx="192" cy="114"/>
            </a:xfrm>
            <a:prstGeom prst="rect">
              <a:avLst/>
            </a:prstGeom>
            <a:noFill/>
            <a:ln w="9525">
              <a:noFill/>
              <a:miter lim="800000"/>
              <a:headEnd/>
              <a:tailEnd/>
            </a:ln>
          </p:spPr>
        </p:pic>
        <p:pic>
          <p:nvPicPr>
            <p:cNvPr id="31" name="Picture 35"/>
            <p:cNvPicPr>
              <a:picLocks noChangeAspect="1" noChangeArrowheads="1"/>
            </p:cNvPicPr>
            <p:nvPr/>
          </p:nvPicPr>
          <p:blipFill>
            <a:blip r:embed="rId3" cstate="print"/>
            <a:srcRect/>
            <a:stretch>
              <a:fillRect/>
            </a:stretch>
          </p:blipFill>
          <p:spPr bwMode="auto">
            <a:xfrm>
              <a:off x="4800" y="816"/>
              <a:ext cx="192" cy="114"/>
            </a:xfrm>
            <a:prstGeom prst="rect">
              <a:avLst/>
            </a:prstGeom>
            <a:noFill/>
            <a:ln w="9525">
              <a:noFill/>
              <a:miter lim="800000"/>
              <a:headEnd/>
              <a:tailEnd/>
            </a:ln>
          </p:spPr>
        </p:pic>
        <p:pic>
          <p:nvPicPr>
            <p:cNvPr id="32" name="Picture 36"/>
            <p:cNvPicPr>
              <a:picLocks noChangeAspect="1" noChangeArrowheads="1"/>
            </p:cNvPicPr>
            <p:nvPr/>
          </p:nvPicPr>
          <p:blipFill>
            <a:blip r:embed="rId3" cstate="print"/>
            <a:srcRect/>
            <a:stretch>
              <a:fillRect/>
            </a:stretch>
          </p:blipFill>
          <p:spPr bwMode="auto">
            <a:xfrm>
              <a:off x="4992" y="816"/>
              <a:ext cx="192" cy="114"/>
            </a:xfrm>
            <a:prstGeom prst="rect">
              <a:avLst/>
            </a:prstGeom>
            <a:noFill/>
            <a:ln w="9525">
              <a:noFill/>
              <a:miter lim="800000"/>
              <a:headEnd/>
              <a:tailEnd/>
            </a:ln>
          </p:spPr>
        </p:pic>
        <p:pic>
          <p:nvPicPr>
            <p:cNvPr id="33" name="Picture 37"/>
            <p:cNvPicPr>
              <a:picLocks noChangeAspect="1" noChangeArrowheads="1"/>
            </p:cNvPicPr>
            <p:nvPr/>
          </p:nvPicPr>
          <p:blipFill>
            <a:blip r:embed="rId3" cstate="print"/>
            <a:srcRect/>
            <a:stretch>
              <a:fillRect/>
            </a:stretch>
          </p:blipFill>
          <p:spPr bwMode="auto">
            <a:xfrm>
              <a:off x="5184" y="816"/>
              <a:ext cx="192" cy="114"/>
            </a:xfrm>
            <a:prstGeom prst="rect">
              <a:avLst/>
            </a:prstGeom>
            <a:noFill/>
            <a:ln w="9525">
              <a:noFill/>
              <a:miter lim="800000"/>
              <a:headEnd/>
              <a:tailEnd/>
            </a:ln>
          </p:spPr>
        </p:pic>
        <p:pic>
          <p:nvPicPr>
            <p:cNvPr id="34" name="Picture 38"/>
            <p:cNvPicPr>
              <a:picLocks noChangeAspect="1" noChangeArrowheads="1"/>
            </p:cNvPicPr>
            <p:nvPr/>
          </p:nvPicPr>
          <p:blipFill>
            <a:blip r:embed="rId3" cstate="print"/>
            <a:srcRect/>
            <a:stretch>
              <a:fillRect/>
            </a:stretch>
          </p:blipFill>
          <p:spPr bwMode="auto">
            <a:xfrm>
              <a:off x="5376" y="816"/>
              <a:ext cx="192" cy="114"/>
            </a:xfrm>
            <a:prstGeom prst="rect">
              <a:avLst/>
            </a:prstGeom>
            <a:noFill/>
            <a:ln w="9525">
              <a:noFill/>
              <a:miter lim="800000"/>
              <a:headEnd/>
              <a:tailEnd/>
            </a:ln>
          </p:spPr>
        </p:pic>
        <p:pic>
          <p:nvPicPr>
            <p:cNvPr id="35" name="Picture 39"/>
            <p:cNvPicPr>
              <a:picLocks noChangeAspect="1" noChangeArrowheads="1"/>
            </p:cNvPicPr>
            <p:nvPr/>
          </p:nvPicPr>
          <p:blipFill>
            <a:blip r:embed="rId3" cstate="print"/>
            <a:srcRect/>
            <a:stretch>
              <a:fillRect/>
            </a:stretch>
          </p:blipFill>
          <p:spPr bwMode="auto">
            <a:xfrm>
              <a:off x="5568" y="816"/>
              <a:ext cx="192" cy="114"/>
            </a:xfrm>
            <a:prstGeom prst="rect">
              <a:avLst/>
            </a:prstGeom>
            <a:noFill/>
            <a:ln w="9525">
              <a:noFill/>
              <a:miter lim="800000"/>
              <a:headEnd/>
              <a:tailEnd/>
            </a:ln>
          </p:spPr>
        </p:pic>
      </p:grpSp>
      <p:sp>
        <p:nvSpPr>
          <p:cNvPr id="2" name="Title 1"/>
          <p:cNvSpPr>
            <a:spLocks noGrp="1"/>
          </p:cNvSpPr>
          <p:nvPr>
            <p:ph type="title"/>
          </p:nvPr>
        </p:nvSpPr>
        <p:spPr>
          <a:xfrm>
            <a:off x="571500" y="4368801"/>
            <a:ext cx="5829300" cy="1816100"/>
          </a:xfrm>
          <a:prstGeom prst="rect">
            <a:avLst/>
          </a:prstGeo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571500" y="1828801"/>
            <a:ext cx="5829300" cy="2000249"/>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36" name="Rectangle 5"/>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37" name="Rectangle 36"/>
          <p:cNvSpPr>
            <a:spLocks noGrp="1" noChangeArrowheads="1"/>
          </p:cNvSpPr>
          <p:nvPr>
            <p:ph type="dt" sz="half" idx="11"/>
          </p:nvPr>
        </p:nvSpPr>
        <p:spPr/>
        <p:txBody>
          <a:bodyPr/>
          <a:lstStyle>
            <a:lvl1pPr>
              <a:defRPr/>
            </a:lvl1pPr>
          </a:lstStyle>
          <a:p>
            <a:pPr>
              <a:defRPr/>
            </a:pPr>
            <a:fld id="{8F2AE402-5289-45B8-A47F-7A4AF228A7D7}" type="datetime1">
              <a:rPr lang="en-US"/>
              <a:pPr>
                <a:defRPr/>
              </a:pPr>
              <a:t>1/14/2013</a:t>
            </a:fld>
            <a:endParaRPr lang="en-US" dirty="0"/>
          </a:p>
        </p:txBody>
      </p:sp>
      <p:sp>
        <p:nvSpPr>
          <p:cNvPr id="38" name="Rectangle 6"/>
          <p:cNvSpPr>
            <a:spLocks noGrp="1" noChangeArrowheads="1"/>
          </p:cNvSpPr>
          <p:nvPr>
            <p:ph type="sldNum" sz="quarter" idx="12"/>
          </p:nvPr>
        </p:nvSpPr>
        <p:spPr/>
        <p:txBody>
          <a:bodyPr/>
          <a:lstStyle>
            <a:lvl1pPr>
              <a:defRPr/>
            </a:lvl1pPr>
          </a:lstStyle>
          <a:p>
            <a:pPr>
              <a:defRPr/>
            </a:pPr>
            <a:fld id="{15193B26-2E81-4076-9D4E-54206969BE5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7"/>
          <p:cNvSpPr>
            <a:spLocks noChangeArrowheads="1"/>
          </p:cNvSpPr>
          <p:nvPr/>
        </p:nvSpPr>
        <p:spPr bwMode="auto">
          <a:xfrm>
            <a:off x="0" y="0"/>
            <a:ext cx="6858000" cy="17272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7" name="Picture 8" descr="NPAIHBtransparentTEAL"/>
          <p:cNvPicPr>
            <a:picLocks noChangeAspect="1" noChangeArrowheads="1"/>
          </p:cNvPicPr>
          <p:nvPr/>
        </p:nvPicPr>
        <p:blipFill>
          <a:blip r:embed="rId2" cstate="print"/>
          <a:srcRect/>
          <a:stretch>
            <a:fillRect/>
          </a:stretch>
        </p:blipFill>
        <p:spPr bwMode="auto">
          <a:xfrm>
            <a:off x="57150" y="304800"/>
            <a:ext cx="914400" cy="1363133"/>
          </a:xfrm>
          <a:prstGeom prst="rect">
            <a:avLst/>
          </a:prstGeom>
          <a:noFill/>
          <a:ln w="9525">
            <a:noFill/>
            <a:miter lim="800000"/>
            <a:headEnd/>
            <a:tailEnd/>
          </a:ln>
        </p:spPr>
      </p:pic>
      <p:grpSp>
        <p:nvGrpSpPr>
          <p:cNvPr id="2" name="Group 40"/>
          <p:cNvGrpSpPr>
            <a:grpSpLocks/>
          </p:cNvGrpSpPr>
          <p:nvPr/>
        </p:nvGrpSpPr>
        <p:grpSpPr bwMode="auto">
          <a:xfrm>
            <a:off x="0" y="1727201"/>
            <a:ext cx="6858000" cy="241300"/>
            <a:chOff x="0" y="816"/>
            <a:chExt cx="5760" cy="114"/>
          </a:xfrm>
        </p:grpSpPr>
        <p:pic>
          <p:nvPicPr>
            <p:cNvPr id="9"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0"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1"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2"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3"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4"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5"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6"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7"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8"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19"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0"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1"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2"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3"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4"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5"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6"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7"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8"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29"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0"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1"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2"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3"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4"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5"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6"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7"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8"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3" name="Content Placeholder 2"/>
          <p:cNvSpPr>
            <a:spLocks noGrp="1"/>
          </p:cNvSpPr>
          <p:nvPr>
            <p:ph sz="half" idx="1"/>
          </p:nvPr>
        </p:nvSpPr>
        <p:spPr>
          <a:xfrm>
            <a:off x="342900" y="2336800"/>
            <a:ext cx="3028950" cy="6197600"/>
          </a:xfrm>
        </p:spPr>
        <p:txBody>
          <a:bodyPr/>
          <a:lstStyle>
            <a:lvl1pPr>
              <a:defRPr sz="2800"/>
            </a:lvl1pPr>
            <a:lvl2pPr marL="804863" indent="-347663">
              <a:buSzPct val="85000"/>
              <a:defRPr lang="en-US" sz="2000" b="0" dirty="0" smtClean="0">
                <a:solidFill>
                  <a:schemeClr val="tx1"/>
                </a:solidFill>
                <a:latin typeface="Trebuchet MS" pitchFamily="34" charset="0"/>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86150" y="2336800"/>
            <a:ext cx="3028950" cy="6197600"/>
          </a:xfrm>
        </p:spPr>
        <p:txBody>
          <a:bodyPr/>
          <a:lstStyle>
            <a:lvl1pPr>
              <a:defRPr sz="2800"/>
            </a:lvl1pPr>
            <a:lvl2pPr marL="806450" indent="-285750">
              <a:tabLst/>
              <a:defRPr lang="en-US" sz="2000" dirty="0" smtClean="0">
                <a:solidFill>
                  <a:schemeClr val="tx1"/>
                </a:solidFill>
                <a:latin typeface="Trebuchet MS" pitchFamily="34" charset="0"/>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2"/>
          <p:cNvSpPr>
            <a:spLocks noGrp="1" noChangeArrowheads="1"/>
          </p:cNvSpPr>
          <p:nvPr>
            <p:ph type="title"/>
          </p:nvPr>
        </p:nvSpPr>
        <p:spPr bwMode="auto">
          <a:xfrm>
            <a:off x="1028700" y="101600"/>
            <a:ext cx="5486400" cy="1524000"/>
          </a:xfrm>
          <a:prstGeom prst="rect">
            <a:avLst/>
          </a:prstGeom>
          <a:noFill/>
          <a:ln w="9525">
            <a:noFill/>
            <a:miter lim="800000"/>
            <a:headEnd/>
            <a:tailEnd/>
          </a:ln>
        </p:spPr>
        <p:txBody>
          <a:bodyPr/>
          <a:lstStyle>
            <a:lvl1pPr algn="l">
              <a:defRPr/>
            </a:lvl1pPr>
          </a:lstStyle>
          <a:p>
            <a:pPr lvl="0"/>
            <a:r>
              <a:rPr lang="en-US" smtClean="0"/>
              <a:t>Click to edit Master title style</a:t>
            </a:r>
            <a:endParaRPr lang="en-US" dirty="0" smtClean="0"/>
          </a:p>
        </p:txBody>
      </p:sp>
      <p:sp>
        <p:nvSpPr>
          <p:cNvPr id="39" name="Rectangle 38"/>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40" name="Rectangle 4"/>
          <p:cNvSpPr>
            <a:spLocks noGrp="1" noChangeArrowheads="1"/>
          </p:cNvSpPr>
          <p:nvPr>
            <p:ph type="dt" sz="half" idx="11"/>
          </p:nvPr>
        </p:nvSpPr>
        <p:spPr/>
        <p:txBody>
          <a:bodyPr/>
          <a:lstStyle>
            <a:lvl1pPr>
              <a:defRPr/>
            </a:lvl1pPr>
          </a:lstStyle>
          <a:p>
            <a:pPr>
              <a:defRPr/>
            </a:pPr>
            <a:fld id="{B630F59D-564F-4BA3-8B26-72E1794B03DE}" type="datetime1">
              <a:rPr lang="en-US"/>
              <a:pPr>
                <a:defRPr/>
              </a:pPr>
              <a:t>1/14/2013</a:t>
            </a:fld>
            <a:endParaRPr lang="en-US" dirty="0"/>
          </a:p>
        </p:txBody>
      </p:sp>
      <p:sp>
        <p:nvSpPr>
          <p:cNvPr id="41" name="Rectangle 6"/>
          <p:cNvSpPr>
            <a:spLocks noGrp="1" noChangeArrowheads="1"/>
          </p:cNvSpPr>
          <p:nvPr>
            <p:ph type="sldNum" sz="quarter" idx="12"/>
          </p:nvPr>
        </p:nvSpPr>
        <p:spPr/>
        <p:txBody>
          <a:bodyPr/>
          <a:lstStyle>
            <a:lvl1pPr>
              <a:defRPr/>
            </a:lvl1pPr>
          </a:lstStyle>
          <a:p>
            <a:pPr>
              <a:defRPr/>
            </a:pPr>
            <a:fld id="{524F8FBB-DFE3-4ABA-A41D-865664A8BAA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Rectangle 7"/>
          <p:cNvSpPr>
            <a:spLocks noChangeArrowheads="1"/>
          </p:cNvSpPr>
          <p:nvPr/>
        </p:nvSpPr>
        <p:spPr bwMode="auto">
          <a:xfrm>
            <a:off x="0" y="0"/>
            <a:ext cx="6858000" cy="17272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8" name="Picture 8" descr="NPAIHBtransparentTEAL"/>
          <p:cNvPicPr>
            <a:picLocks noChangeAspect="1" noChangeArrowheads="1"/>
          </p:cNvPicPr>
          <p:nvPr/>
        </p:nvPicPr>
        <p:blipFill>
          <a:blip r:embed="rId2" cstate="print"/>
          <a:srcRect/>
          <a:stretch>
            <a:fillRect/>
          </a:stretch>
        </p:blipFill>
        <p:spPr bwMode="auto">
          <a:xfrm>
            <a:off x="57150" y="304800"/>
            <a:ext cx="914400" cy="1363133"/>
          </a:xfrm>
          <a:prstGeom prst="rect">
            <a:avLst/>
          </a:prstGeom>
          <a:noFill/>
          <a:ln w="9525">
            <a:noFill/>
            <a:miter lim="800000"/>
            <a:headEnd/>
            <a:tailEnd/>
          </a:ln>
        </p:spPr>
      </p:pic>
      <p:grpSp>
        <p:nvGrpSpPr>
          <p:cNvPr id="2" name="Group 40"/>
          <p:cNvGrpSpPr>
            <a:grpSpLocks/>
          </p:cNvGrpSpPr>
          <p:nvPr/>
        </p:nvGrpSpPr>
        <p:grpSpPr bwMode="auto">
          <a:xfrm>
            <a:off x="0" y="1727201"/>
            <a:ext cx="6858000" cy="241300"/>
            <a:chOff x="0" y="816"/>
            <a:chExt cx="5760" cy="114"/>
          </a:xfrm>
        </p:grpSpPr>
        <p:pic>
          <p:nvPicPr>
            <p:cNvPr id="10"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2" name="Picture 10"/>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3" name="Picture 11"/>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4" name="Picture 12"/>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5" name="Picture 13"/>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6" name="Picture 14"/>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7" name="Picture 15"/>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8" name="Picture 16"/>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9" name="Picture 17"/>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20" name="Picture 18"/>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21" name="Picture 19"/>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2" name="Picture 20"/>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3" name="Picture 21"/>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4" name="Picture 22"/>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5" name="Picture 23"/>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6" name="Picture 24"/>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7" name="Picture 25"/>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8" name="Picture 26"/>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9" name="Picture 27"/>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30" name="Picture 28"/>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31" name="Picture 29"/>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2" name="Picture 30"/>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3" name="Picture 31"/>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4" name="Picture 32"/>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5" name="Picture 33"/>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6" name="Picture 34"/>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7" name="Picture 35"/>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8" name="Picture 36"/>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9" name="Picture 37"/>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40" name="Picture 38"/>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3" name="Text Placeholder 2"/>
          <p:cNvSpPr>
            <a:spLocks noGrp="1"/>
          </p:cNvSpPr>
          <p:nvPr>
            <p:ph type="body" idx="1"/>
          </p:nvPr>
        </p:nvSpPr>
        <p:spPr>
          <a:xfrm>
            <a:off x="342900" y="2032000"/>
            <a:ext cx="3030141" cy="1117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251200"/>
            <a:ext cx="3030141" cy="5283200"/>
          </a:xfrm>
        </p:spPr>
        <p:txBody>
          <a:bodyPr/>
          <a:lstStyle>
            <a:lvl1pPr>
              <a:defRPr sz="2400"/>
            </a:lvl1pPr>
            <a:lvl2pPr marL="804863" indent="-347663">
              <a:defRPr lang="en-US" sz="2000" dirty="0" smtClean="0">
                <a:solidFill>
                  <a:schemeClr val="tx1"/>
                </a:solidFill>
                <a:latin typeface="Trebuchet MS"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83769" y="2032000"/>
            <a:ext cx="3031331" cy="1117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3251200"/>
            <a:ext cx="3031331" cy="5283201"/>
          </a:xfrm>
        </p:spPr>
        <p:txBody>
          <a:bodyPr/>
          <a:lstStyle>
            <a:lvl1pPr>
              <a:defRPr sz="2400"/>
            </a:lvl1pPr>
            <a:lvl2pPr marL="804863" indent="-347663">
              <a:defRPr lang="en-US" sz="2000" dirty="0" smtClean="0">
                <a:solidFill>
                  <a:schemeClr val="tx1"/>
                </a:solidFill>
                <a:latin typeface="Trebuchet MS" pitchFamily="34" charset="0"/>
              </a:defRPr>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0"/>
          <p:cNvSpPr>
            <a:spLocks noGrp="1"/>
          </p:cNvSpPr>
          <p:nvPr>
            <p:ph type="title"/>
          </p:nvPr>
        </p:nvSpPr>
        <p:spPr>
          <a:xfrm>
            <a:off x="1028700" y="101600"/>
            <a:ext cx="5486400" cy="1524000"/>
          </a:xfrm>
        </p:spPr>
        <p:txBody>
          <a:bodyPr/>
          <a:lstStyle/>
          <a:p>
            <a:r>
              <a:rPr lang="en-US" smtClean="0"/>
              <a:t>Click to edit Master title style</a:t>
            </a:r>
            <a:endParaRPr lang="en-US" dirty="0"/>
          </a:p>
        </p:txBody>
      </p:sp>
      <p:sp>
        <p:nvSpPr>
          <p:cNvPr id="41" name="Rectangle 5"/>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42" name="Rectangle 4"/>
          <p:cNvSpPr>
            <a:spLocks noGrp="1" noChangeArrowheads="1"/>
          </p:cNvSpPr>
          <p:nvPr>
            <p:ph type="dt" sz="half" idx="11"/>
          </p:nvPr>
        </p:nvSpPr>
        <p:spPr/>
        <p:txBody>
          <a:bodyPr/>
          <a:lstStyle>
            <a:lvl1pPr>
              <a:defRPr/>
            </a:lvl1pPr>
          </a:lstStyle>
          <a:p>
            <a:pPr>
              <a:defRPr/>
            </a:pPr>
            <a:fld id="{1D53844B-0E79-4C7E-B9CA-73CE2D04DECA}" type="datetime1">
              <a:rPr lang="en-US"/>
              <a:pPr>
                <a:defRPr/>
              </a:pPr>
              <a:t>1/14/2013</a:t>
            </a:fld>
            <a:endParaRPr lang="en-US" dirty="0"/>
          </a:p>
        </p:txBody>
      </p:sp>
      <p:sp>
        <p:nvSpPr>
          <p:cNvPr id="43" name="Rectangle 6"/>
          <p:cNvSpPr>
            <a:spLocks noGrp="1" noChangeArrowheads="1"/>
          </p:cNvSpPr>
          <p:nvPr>
            <p:ph type="sldNum" sz="quarter" idx="12"/>
          </p:nvPr>
        </p:nvSpPr>
        <p:spPr/>
        <p:txBody>
          <a:bodyPr/>
          <a:lstStyle>
            <a:lvl1pPr>
              <a:defRPr/>
            </a:lvl1pPr>
          </a:lstStyle>
          <a:p>
            <a:pPr>
              <a:defRPr/>
            </a:pPr>
            <a:fld id="{FFCEA058-F945-4C6D-A0CA-275994C823A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2" name="Group 39"/>
          <p:cNvGrpSpPr>
            <a:grpSpLocks/>
          </p:cNvGrpSpPr>
          <p:nvPr/>
        </p:nvGrpSpPr>
        <p:grpSpPr bwMode="auto">
          <a:xfrm>
            <a:off x="0" y="1"/>
            <a:ext cx="6858000" cy="1968500"/>
            <a:chOff x="0" y="0"/>
            <a:chExt cx="9144000" cy="1476375"/>
          </a:xfrm>
        </p:grpSpPr>
        <p:grpSp>
          <p:nvGrpSpPr>
            <p:cNvPr id="3" name="Group 7"/>
            <p:cNvGrpSpPr>
              <a:grpSpLocks/>
            </p:cNvGrpSpPr>
            <p:nvPr/>
          </p:nvGrpSpPr>
          <p:grpSpPr bwMode="auto">
            <a:xfrm>
              <a:off x="0" y="0"/>
              <a:ext cx="9144000" cy="1295400"/>
              <a:chOff x="0" y="0"/>
              <a:chExt cx="9144000" cy="1295400"/>
            </a:xfrm>
          </p:grpSpPr>
          <p:sp>
            <p:nvSpPr>
              <p:cNvPr id="35" name="Rectangle 7"/>
              <p:cNvSpPr>
                <a:spLocks noChangeArrowheads="1"/>
              </p:cNvSpPr>
              <p:nvPr/>
            </p:nvSpPr>
            <p:spPr bwMode="auto">
              <a:xfrm>
                <a:off x="0" y="0"/>
                <a:ext cx="9144000" cy="12954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36" name="Picture 8" descr="NPAIHBtransparentTEAL"/>
              <p:cNvPicPr>
                <a:picLocks noChangeAspect="1" noChangeArrowheads="1"/>
              </p:cNvPicPr>
              <p:nvPr/>
            </p:nvPicPr>
            <p:blipFill>
              <a:blip r:embed="rId2" cstate="print"/>
              <a:srcRect/>
              <a:stretch>
                <a:fillRect/>
              </a:stretch>
            </p:blipFill>
            <p:spPr bwMode="auto">
              <a:xfrm>
                <a:off x="76200" y="228600"/>
                <a:ext cx="1219200" cy="1022350"/>
              </a:xfrm>
              <a:prstGeom prst="rect">
                <a:avLst/>
              </a:prstGeom>
              <a:noFill/>
              <a:ln w="9525">
                <a:noFill/>
                <a:miter lim="800000"/>
                <a:headEnd/>
                <a:tailEnd/>
              </a:ln>
            </p:spPr>
          </p:pic>
        </p:grpSp>
        <p:grpSp>
          <p:nvGrpSpPr>
            <p:cNvPr id="4" name="Group 40"/>
            <p:cNvGrpSpPr>
              <a:grpSpLocks/>
            </p:cNvGrpSpPr>
            <p:nvPr/>
          </p:nvGrpSpPr>
          <p:grpSpPr bwMode="auto">
            <a:xfrm>
              <a:off x="0" y="1295400"/>
              <a:ext cx="9144000" cy="180975"/>
              <a:chOff x="0" y="816"/>
              <a:chExt cx="5760" cy="114"/>
            </a:xfrm>
          </p:grpSpPr>
          <p:pic>
            <p:nvPicPr>
              <p:cNvPr id="5"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6"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7"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8"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9"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0"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1"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2"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3"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4"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15"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16"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17"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18"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19"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0"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1"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2"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3"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4"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25"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26"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27"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28"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29"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0"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1"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2"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3"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4"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grpSp>
      <p:sp>
        <p:nvSpPr>
          <p:cNvPr id="37" name="Rectangle 2"/>
          <p:cNvSpPr txBox="1">
            <a:spLocks noChangeArrowheads="1"/>
          </p:cNvSpPr>
          <p:nvPr/>
        </p:nvSpPr>
        <p:spPr bwMode="auto">
          <a:xfrm>
            <a:off x="1028700" y="101600"/>
            <a:ext cx="5486400" cy="1524000"/>
          </a:xfrm>
          <a:prstGeom prst="rect">
            <a:avLst/>
          </a:prstGeom>
          <a:noFill/>
          <a:ln w="9525">
            <a:noFill/>
            <a:miter lim="800000"/>
            <a:headEnd/>
            <a:tailEnd/>
          </a:ln>
        </p:spPr>
        <p:txBody>
          <a:bodyPr anchor="ctr"/>
          <a:lstStyle>
            <a:lvl1pPr algn="l">
              <a:defRPr/>
            </a:lvl1pPr>
          </a:lstStyle>
          <a:p>
            <a:pPr eaLnBrk="0" fontAlgn="base" hangingPunct="0">
              <a:spcBef>
                <a:spcPct val="0"/>
              </a:spcBef>
              <a:spcAft>
                <a:spcPct val="0"/>
              </a:spcAft>
              <a:defRPr/>
            </a:pPr>
            <a:r>
              <a:rPr lang="en-US" sz="4000" kern="0" dirty="0" smtClean="0">
                <a:solidFill>
                  <a:srgbClr val="990000"/>
                </a:solidFill>
                <a:latin typeface="Georgia" pitchFamily="18" charset="0"/>
              </a:rPr>
              <a:t>Click to edit Master title style</a:t>
            </a:r>
          </a:p>
        </p:txBody>
      </p:sp>
      <p:sp>
        <p:nvSpPr>
          <p:cNvPr id="38" name="Rectangle 5"/>
          <p:cNvSpPr>
            <a:spLocks noGrp="1" noChangeArrowheads="1"/>
          </p:cNvSpPr>
          <p:nvPr>
            <p:ph type="ftr" sz="quarter" idx="10"/>
          </p:nvPr>
        </p:nvSpPr>
        <p:spPr/>
        <p:txBody>
          <a:bodyPr/>
          <a:lstStyle>
            <a:lvl1pPr algn="ctr">
              <a:defRPr sz="1200">
                <a:solidFill>
                  <a:srgbClr val="800000"/>
                </a:solidFill>
                <a:latin typeface="Gill Sans MT" pitchFamily="34" charset="0"/>
              </a:defRPr>
            </a:lvl1pPr>
          </a:lstStyle>
          <a:p>
            <a:pPr>
              <a:defRPr/>
            </a:pPr>
            <a:r>
              <a:rPr lang="en-US" dirty="0"/>
              <a:t>Northwest Portland Area Indian Health Board</a:t>
            </a:r>
          </a:p>
        </p:txBody>
      </p:sp>
      <p:sp>
        <p:nvSpPr>
          <p:cNvPr id="39" name="Rectangle 38"/>
          <p:cNvSpPr>
            <a:spLocks noGrp="1" noChangeArrowheads="1"/>
          </p:cNvSpPr>
          <p:nvPr>
            <p:ph type="dt" sz="half" idx="11"/>
          </p:nvPr>
        </p:nvSpPr>
        <p:spPr/>
        <p:txBody>
          <a:bodyPr/>
          <a:lstStyle>
            <a:lvl1pPr>
              <a:defRPr sz="1200">
                <a:solidFill>
                  <a:srgbClr val="800000"/>
                </a:solidFill>
                <a:latin typeface="Gill Sans MT" pitchFamily="34" charset="0"/>
              </a:defRPr>
            </a:lvl1pPr>
          </a:lstStyle>
          <a:p>
            <a:pPr>
              <a:defRPr/>
            </a:pPr>
            <a:fld id="{29C1E1A0-7579-46A4-9B31-62303218D472}" type="datetime1">
              <a:rPr lang="en-US"/>
              <a:pPr>
                <a:defRPr/>
              </a:pPr>
              <a:t>1/14/2013</a:t>
            </a:fld>
            <a:endParaRPr lang="en-US" dirty="0"/>
          </a:p>
        </p:txBody>
      </p:sp>
      <p:sp>
        <p:nvSpPr>
          <p:cNvPr id="40" name="Rectangle 6"/>
          <p:cNvSpPr>
            <a:spLocks noGrp="1" noChangeArrowheads="1"/>
          </p:cNvSpPr>
          <p:nvPr>
            <p:ph type="sldNum" sz="quarter" idx="12"/>
          </p:nvPr>
        </p:nvSpPr>
        <p:spPr/>
        <p:txBody>
          <a:bodyPr/>
          <a:lstStyle>
            <a:lvl1pPr algn="r">
              <a:defRPr sz="1200">
                <a:solidFill>
                  <a:srgbClr val="800000"/>
                </a:solidFill>
                <a:latin typeface="Georgia" pitchFamily="18" charset="0"/>
              </a:defRPr>
            </a:lvl1pPr>
          </a:lstStyle>
          <a:p>
            <a:pPr>
              <a:defRPr/>
            </a:pPr>
            <a:fld id="{9C7D06AE-20E0-49C7-9537-E8A2F28FCB5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eg edit">
    <p:spTree>
      <p:nvGrpSpPr>
        <p:cNvPr id="1" name=""/>
        <p:cNvGrpSpPr/>
        <p:nvPr/>
      </p:nvGrpSpPr>
      <p:grpSpPr>
        <a:xfrm>
          <a:off x="0" y="0"/>
          <a:ext cx="0" cy="0"/>
          <a:chOff x="0" y="0"/>
          <a:chExt cx="0" cy="0"/>
        </a:xfrm>
      </p:grpSpPr>
      <p:sp>
        <p:nvSpPr>
          <p:cNvPr id="2" name="Title 1"/>
          <p:cNvSpPr>
            <a:spLocks noGrp="1"/>
          </p:cNvSpPr>
          <p:nvPr>
            <p:ph type="title"/>
          </p:nvPr>
        </p:nvSpPr>
        <p:spPr>
          <a:xfrm>
            <a:off x="342900" y="1016000"/>
            <a:ext cx="2228850" cy="1625600"/>
          </a:xfrm>
          <a:prstGeom prst="rect">
            <a:avLst/>
          </a:prstGeom>
        </p:spPr>
        <p:txBody>
          <a:bodyPr anchor="b"/>
          <a:lstStyle>
            <a:lvl1pPr algn="l">
              <a:defRPr sz="2000" b="1">
                <a:solidFill>
                  <a:schemeClr val="bg1"/>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342901" y="2743200"/>
            <a:ext cx="2228850" cy="5486400"/>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1" name="Rectangle 5"/>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72" name="Rectangle 4"/>
          <p:cNvSpPr>
            <a:spLocks noGrp="1" noChangeArrowheads="1"/>
          </p:cNvSpPr>
          <p:nvPr>
            <p:ph type="dt" sz="half" idx="11"/>
          </p:nvPr>
        </p:nvSpPr>
        <p:spPr/>
        <p:txBody>
          <a:bodyPr/>
          <a:lstStyle>
            <a:lvl1pPr>
              <a:defRPr/>
            </a:lvl1pPr>
          </a:lstStyle>
          <a:p>
            <a:pPr>
              <a:defRPr/>
            </a:pPr>
            <a:fld id="{0E013360-9D32-4BC0-B11F-F5811241E569}" type="datetime1">
              <a:rPr lang="en-US"/>
              <a:pPr>
                <a:defRPr/>
              </a:pPr>
              <a:t>1/14/2013</a:t>
            </a:fld>
            <a:endParaRPr lang="en-US" dirty="0"/>
          </a:p>
        </p:txBody>
      </p:sp>
      <p:sp>
        <p:nvSpPr>
          <p:cNvPr id="73" name="Rectangle 72"/>
          <p:cNvSpPr>
            <a:spLocks noGrp="1" noChangeArrowheads="1"/>
          </p:cNvSpPr>
          <p:nvPr>
            <p:ph type="sldNum" sz="quarter" idx="12"/>
          </p:nvPr>
        </p:nvSpPr>
        <p:spPr/>
        <p:txBody>
          <a:bodyPr/>
          <a:lstStyle>
            <a:lvl1pPr>
              <a:defRPr/>
            </a:lvl1pPr>
          </a:lstStyle>
          <a:p>
            <a:pPr>
              <a:defRPr/>
            </a:pPr>
            <a:fld id="{7A45780A-57F3-42C7-8BF9-787D1861F4C6}" type="slidenum">
              <a:rPr lang="en-US"/>
              <a:pPr>
                <a:defRPr/>
              </a:pPr>
              <a:t>‹#›</a:t>
            </a:fld>
            <a:endParaRPr lang="en-US" dirty="0"/>
          </a:p>
        </p:txBody>
      </p:sp>
      <p:grpSp>
        <p:nvGrpSpPr>
          <p:cNvPr id="74" name="Group 73"/>
          <p:cNvGrpSpPr/>
          <p:nvPr userDrawn="1"/>
        </p:nvGrpSpPr>
        <p:grpSpPr>
          <a:xfrm>
            <a:off x="76200" y="76200"/>
            <a:ext cx="6629400" cy="562383"/>
            <a:chOff x="4538" y="885417"/>
            <a:chExt cx="6613647" cy="562383"/>
          </a:xfrm>
        </p:grpSpPr>
        <p:sp>
          <p:nvSpPr>
            <p:cNvPr id="75" name="Flowchart: Extract 40"/>
            <p:cNvSpPr/>
            <p:nvPr userDrawn="1"/>
          </p:nvSpPr>
          <p:spPr>
            <a:xfrm rot="5400000" flipH="1" flipV="1">
              <a:off x="1324870" y="-351529"/>
              <a:ext cx="326598" cy="2967262"/>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2207"/>
                <a:gd name="connsiteY0" fmla="*/ 10302 h 10373"/>
                <a:gd name="connsiteX1" fmla="*/ 13874 w 32207"/>
                <a:gd name="connsiteY1" fmla="*/ 0 h 10373"/>
                <a:gd name="connsiteX2" fmla="*/ 32207 w 32207"/>
                <a:gd name="connsiteY2" fmla="*/ 10373 h 10373"/>
                <a:gd name="connsiteX3" fmla="*/ 0 w 32207"/>
                <a:gd name="connsiteY3" fmla="*/ 10302 h 10373"/>
                <a:gd name="connsiteX0" fmla="*/ 0 w 29171"/>
                <a:gd name="connsiteY0" fmla="*/ 10341 h 10373"/>
                <a:gd name="connsiteX1" fmla="*/ 10838 w 29171"/>
                <a:gd name="connsiteY1" fmla="*/ 0 h 10373"/>
                <a:gd name="connsiteX2" fmla="*/ 29171 w 29171"/>
                <a:gd name="connsiteY2" fmla="*/ 10373 h 10373"/>
                <a:gd name="connsiteX3" fmla="*/ 0 w 29171"/>
                <a:gd name="connsiteY3" fmla="*/ 10341 h 10373"/>
                <a:gd name="connsiteX0" fmla="*/ 0 w 31448"/>
                <a:gd name="connsiteY0" fmla="*/ 10341 h 10373"/>
                <a:gd name="connsiteX1" fmla="*/ 13115 w 31448"/>
                <a:gd name="connsiteY1" fmla="*/ 0 h 10373"/>
                <a:gd name="connsiteX2" fmla="*/ 31448 w 31448"/>
                <a:gd name="connsiteY2" fmla="*/ 10373 h 10373"/>
                <a:gd name="connsiteX3" fmla="*/ 0 w 31448"/>
                <a:gd name="connsiteY3" fmla="*/ 10341 h 10373"/>
                <a:gd name="connsiteX0" fmla="*/ 0 w 29171"/>
                <a:gd name="connsiteY0" fmla="*/ 10380 h 10380"/>
                <a:gd name="connsiteX1" fmla="*/ 10838 w 29171"/>
                <a:gd name="connsiteY1" fmla="*/ 0 h 10380"/>
                <a:gd name="connsiteX2" fmla="*/ 29171 w 29171"/>
                <a:gd name="connsiteY2" fmla="*/ 10373 h 10380"/>
                <a:gd name="connsiteX3" fmla="*/ 0 w 29171"/>
                <a:gd name="connsiteY3" fmla="*/ 10380 h 10380"/>
                <a:gd name="connsiteX0" fmla="*/ 0 w 26894"/>
                <a:gd name="connsiteY0" fmla="*/ 10419 h 10419"/>
                <a:gd name="connsiteX1" fmla="*/ 8561 w 26894"/>
                <a:gd name="connsiteY1" fmla="*/ 0 h 10419"/>
                <a:gd name="connsiteX2" fmla="*/ 26894 w 26894"/>
                <a:gd name="connsiteY2" fmla="*/ 10373 h 10419"/>
                <a:gd name="connsiteX3" fmla="*/ 0 w 26894"/>
                <a:gd name="connsiteY3" fmla="*/ 10419 h 10419"/>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961 h 10961"/>
                <a:gd name="connsiteX1" fmla="*/ 9515 w 31664"/>
                <a:gd name="connsiteY1" fmla="*/ 0 h 10961"/>
                <a:gd name="connsiteX2" fmla="*/ 31664 w 31664"/>
                <a:gd name="connsiteY2" fmla="*/ 10914 h 10961"/>
                <a:gd name="connsiteX3" fmla="*/ 0 w 31664"/>
                <a:gd name="connsiteY3" fmla="*/ 10961 h 10961"/>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917 h 10917"/>
                <a:gd name="connsiteX1" fmla="*/ 8561 w 30710"/>
                <a:gd name="connsiteY1" fmla="*/ 0 h 10917"/>
                <a:gd name="connsiteX2" fmla="*/ 30710 w 30710"/>
                <a:gd name="connsiteY2" fmla="*/ 10914 h 10917"/>
                <a:gd name="connsiteX3" fmla="*/ 0 w 30710"/>
                <a:gd name="connsiteY3" fmla="*/ 10917 h 10917"/>
                <a:gd name="connsiteX0" fmla="*/ 0 w 30001"/>
                <a:gd name="connsiteY0" fmla="*/ 10917 h 10972"/>
                <a:gd name="connsiteX1" fmla="*/ 8561 w 30001"/>
                <a:gd name="connsiteY1" fmla="*/ 0 h 10972"/>
                <a:gd name="connsiteX2" fmla="*/ 30001 w 30001"/>
                <a:gd name="connsiteY2" fmla="*/ 10972 h 10972"/>
                <a:gd name="connsiteX3" fmla="*/ 0 w 30001"/>
                <a:gd name="connsiteY3" fmla="*/ 10917 h 10972"/>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Lst>
              <a:ahLst/>
              <a:cxnLst>
                <a:cxn ang="0">
                  <a:pos x="connsiteX0" y="connsiteY0"/>
                </a:cxn>
                <a:cxn ang="0">
                  <a:pos x="connsiteX1" y="connsiteY1"/>
                </a:cxn>
                <a:cxn ang="0">
                  <a:pos x="connsiteX2" y="connsiteY2"/>
                </a:cxn>
                <a:cxn ang="0">
                  <a:pos x="connsiteX3" y="connsiteY3"/>
                </a:cxn>
              </a:cxnLst>
              <a:rect l="l" t="t" r="r" b="b"/>
              <a:pathLst>
                <a:path w="29646" h="10917">
                  <a:moveTo>
                    <a:pt x="0" y="10917"/>
                  </a:moveTo>
                  <a:cubicBezTo>
                    <a:pt x="18118" y="10031"/>
                    <a:pt x="10110" y="3076"/>
                    <a:pt x="12495" y="0"/>
                  </a:cubicBezTo>
                  <a:cubicBezTo>
                    <a:pt x="17124" y="3048"/>
                    <a:pt x="6650" y="10265"/>
                    <a:pt x="29646" y="10900"/>
                  </a:cubicBezTo>
                  <a:cubicBezTo>
                    <a:pt x="23195" y="10663"/>
                    <a:pt x="9228" y="10378"/>
                    <a:pt x="0" y="10917"/>
                  </a:cubicBezTo>
                  <a:close/>
                </a:path>
              </a:pathLst>
            </a:custGeom>
            <a:solidFill>
              <a:schemeClr val="accent1">
                <a:lumMod val="75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pic>
          <p:nvPicPr>
            <p:cNvPr id="76" name="Picture 8" descr="NPAIHBtransparentTEAL"/>
            <p:cNvPicPr>
              <a:picLocks noChangeAspect="1" noChangeArrowheads="1"/>
            </p:cNvPicPr>
            <p:nvPr/>
          </p:nvPicPr>
          <p:blipFill>
            <a:blip r:embed="rId2" cstate="print">
              <a:clrChange>
                <a:clrFrom>
                  <a:srgbClr val="000000">
                    <a:alpha val="0"/>
                  </a:srgbClr>
                </a:clrFrom>
                <a:clrTo>
                  <a:srgbClr val="000000">
                    <a:alpha val="0"/>
                  </a:srgbClr>
                </a:clrTo>
              </a:clrChange>
            </a:blip>
            <a:stretch>
              <a:fillRect/>
            </a:stretch>
          </p:blipFill>
          <p:spPr bwMode="auto">
            <a:xfrm>
              <a:off x="2976446" y="885417"/>
              <a:ext cx="669830" cy="562383"/>
            </a:xfrm>
            <a:prstGeom prst="rect">
              <a:avLst/>
            </a:prstGeom>
            <a:noFill/>
            <a:ln>
              <a:noFill/>
            </a:ln>
          </p:spPr>
        </p:pic>
        <p:sp>
          <p:nvSpPr>
            <p:cNvPr id="77" name="Flowchart: Extract 40"/>
            <p:cNvSpPr/>
            <p:nvPr userDrawn="1"/>
          </p:nvSpPr>
          <p:spPr>
            <a:xfrm rot="16200000" flipV="1">
              <a:off x="4971255" y="-351528"/>
              <a:ext cx="326598" cy="2967262"/>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23333"/>
                <a:gd name="connsiteY0" fmla="*/ 10000 h 10373"/>
                <a:gd name="connsiteX1" fmla="*/ 5000 w 23333"/>
                <a:gd name="connsiteY1" fmla="*/ 0 h 10373"/>
                <a:gd name="connsiteX2" fmla="*/ 23333 w 23333"/>
                <a:gd name="connsiteY2" fmla="*/ 10373 h 10373"/>
                <a:gd name="connsiteX3" fmla="*/ 0 w 23333"/>
                <a:gd name="connsiteY3" fmla="*/ 10000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0689"/>
                <a:gd name="connsiteY0" fmla="*/ 10186 h 10373"/>
                <a:gd name="connsiteX1" fmla="*/ 12356 w 30689"/>
                <a:gd name="connsiteY1" fmla="*/ 0 h 10373"/>
                <a:gd name="connsiteX2" fmla="*/ 30689 w 30689"/>
                <a:gd name="connsiteY2" fmla="*/ 10373 h 10373"/>
                <a:gd name="connsiteX3" fmla="*/ 0 w 30689"/>
                <a:gd name="connsiteY3" fmla="*/ 10186 h 10373"/>
                <a:gd name="connsiteX0" fmla="*/ 0 w 32207"/>
                <a:gd name="connsiteY0" fmla="*/ 10302 h 10373"/>
                <a:gd name="connsiteX1" fmla="*/ 13874 w 32207"/>
                <a:gd name="connsiteY1" fmla="*/ 0 h 10373"/>
                <a:gd name="connsiteX2" fmla="*/ 32207 w 32207"/>
                <a:gd name="connsiteY2" fmla="*/ 10373 h 10373"/>
                <a:gd name="connsiteX3" fmla="*/ 0 w 32207"/>
                <a:gd name="connsiteY3" fmla="*/ 10302 h 10373"/>
                <a:gd name="connsiteX0" fmla="*/ 0 w 29171"/>
                <a:gd name="connsiteY0" fmla="*/ 10341 h 10373"/>
                <a:gd name="connsiteX1" fmla="*/ 10838 w 29171"/>
                <a:gd name="connsiteY1" fmla="*/ 0 h 10373"/>
                <a:gd name="connsiteX2" fmla="*/ 29171 w 29171"/>
                <a:gd name="connsiteY2" fmla="*/ 10373 h 10373"/>
                <a:gd name="connsiteX3" fmla="*/ 0 w 29171"/>
                <a:gd name="connsiteY3" fmla="*/ 10341 h 10373"/>
                <a:gd name="connsiteX0" fmla="*/ 0 w 31448"/>
                <a:gd name="connsiteY0" fmla="*/ 10341 h 10373"/>
                <a:gd name="connsiteX1" fmla="*/ 13115 w 31448"/>
                <a:gd name="connsiteY1" fmla="*/ 0 h 10373"/>
                <a:gd name="connsiteX2" fmla="*/ 31448 w 31448"/>
                <a:gd name="connsiteY2" fmla="*/ 10373 h 10373"/>
                <a:gd name="connsiteX3" fmla="*/ 0 w 31448"/>
                <a:gd name="connsiteY3" fmla="*/ 10341 h 10373"/>
                <a:gd name="connsiteX0" fmla="*/ 0 w 29171"/>
                <a:gd name="connsiteY0" fmla="*/ 10380 h 10380"/>
                <a:gd name="connsiteX1" fmla="*/ 10838 w 29171"/>
                <a:gd name="connsiteY1" fmla="*/ 0 h 10380"/>
                <a:gd name="connsiteX2" fmla="*/ 29171 w 29171"/>
                <a:gd name="connsiteY2" fmla="*/ 10373 h 10380"/>
                <a:gd name="connsiteX3" fmla="*/ 0 w 29171"/>
                <a:gd name="connsiteY3" fmla="*/ 10380 h 10380"/>
                <a:gd name="connsiteX0" fmla="*/ 0 w 26894"/>
                <a:gd name="connsiteY0" fmla="*/ 10419 h 10419"/>
                <a:gd name="connsiteX1" fmla="*/ 8561 w 26894"/>
                <a:gd name="connsiteY1" fmla="*/ 0 h 10419"/>
                <a:gd name="connsiteX2" fmla="*/ 26894 w 26894"/>
                <a:gd name="connsiteY2" fmla="*/ 10373 h 10419"/>
                <a:gd name="connsiteX3" fmla="*/ 0 w 26894"/>
                <a:gd name="connsiteY3" fmla="*/ 10419 h 10419"/>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0710"/>
                <a:gd name="connsiteY0" fmla="*/ 10419 h 10914"/>
                <a:gd name="connsiteX1" fmla="*/ 8561 w 30710"/>
                <a:gd name="connsiteY1" fmla="*/ 0 h 10914"/>
                <a:gd name="connsiteX2" fmla="*/ 30710 w 30710"/>
                <a:gd name="connsiteY2" fmla="*/ 10914 h 10914"/>
                <a:gd name="connsiteX3" fmla="*/ 0 w 30710"/>
                <a:gd name="connsiteY3" fmla="*/ 10419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806 h 10914"/>
                <a:gd name="connsiteX1" fmla="*/ 9515 w 31664"/>
                <a:gd name="connsiteY1" fmla="*/ 0 h 10914"/>
                <a:gd name="connsiteX2" fmla="*/ 31664 w 31664"/>
                <a:gd name="connsiteY2" fmla="*/ 10914 h 10914"/>
                <a:gd name="connsiteX3" fmla="*/ 0 w 31664"/>
                <a:gd name="connsiteY3" fmla="*/ 10806 h 10914"/>
                <a:gd name="connsiteX0" fmla="*/ 0 w 31664"/>
                <a:gd name="connsiteY0" fmla="*/ 10961 h 10961"/>
                <a:gd name="connsiteX1" fmla="*/ 9515 w 31664"/>
                <a:gd name="connsiteY1" fmla="*/ 0 h 10961"/>
                <a:gd name="connsiteX2" fmla="*/ 31664 w 31664"/>
                <a:gd name="connsiteY2" fmla="*/ 10914 h 10961"/>
                <a:gd name="connsiteX3" fmla="*/ 0 w 31664"/>
                <a:gd name="connsiteY3" fmla="*/ 10961 h 10961"/>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845 h 10914"/>
                <a:gd name="connsiteX1" fmla="*/ 8561 w 30710"/>
                <a:gd name="connsiteY1" fmla="*/ 0 h 10914"/>
                <a:gd name="connsiteX2" fmla="*/ 30710 w 30710"/>
                <a:gd name="connsiteY2" fmla="*/ 10914 h 10914"/>
                <a:gd name="connsiteX3" fmla="*/ 0 w 30710"/>
                <a:gd name="connsiteY3" fmla="*/ 10845 h 10914"/>
                <a:gd name="connsiteX0" fmla="*/ 0 w 30710"/>
                <a:gd name="connsiteY0" fmla="*/ 10917 h 10917"/>
                <a:gd name="connsiteX1" fmla="*/ 8561 w 30710"/>
                <a:gd name="connsiteY1" fmla="*/ 0 h 10917"/>
                <a:gd name="connsiteX2" fmla="*/ 30710 w 30710"/>
                <a:gd name="connsiteY2" fmla="*/ 10914 h 10917"/>
                <a:gd name="connsiteX3" fmla="*/ 0 w 30710"/>
                <a:gd name="connsiteY3" fmla="*/ 10917 h 10917"/>
                <a:gd name="connsiteX0" fmla="*/ 0 w 30001"/>
                <a:gd name="connsiteY0" fmla="*/ 10917 h 10972"/>
                <a:gd name="connsiteX1" fmla="*/ 8561 w 30001"/>
                <a:gd name="connsiteY1" fmla="*/ 0 h 10972"/>
                <a:gd name="connsiteX2" fmla="*/ 30001 w 30001"/>
                <a:gd name="connsiteY2" fmla="*/ 10972 h 10972"/>
                <a:gd name="connsiteX3" fmla="*/ 0 w 30001"/>
                <a:gd name="connsiteY3" fmla="*/ 10917 h 10972"/>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8561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 name="connsiteX0" fmla="*/ 0 w 29646"/>
                <a:gd name="connsiteY0" fmla="*/ 10917 h 10917"/>
                <a:gd name="connsiteX1" fmla="*/ 12495 w 29646"/>
                <a:gd name="connsiteY1" fmla="*/ 0 h 10917"/>
                <a:gd name="connsiteX2" fmla="*/ 29646 w 29646"/>
                <a:gd name="connsiteY2" fmla="*/ 10900 h 10917"/>
                <a:gd name="connsiteX3" fmla="*/ 0 w 29646"/>
                <a:gd name="connsiteY3" fmla="*/ 10917 h 10917"/>
              </a:gdLst>
              <a:ahLst/>
              <a:cxnLst>
                <a:cxn ang="0">
                  <a:pos x="connsiteX0" y="connsiteY0"/>
                </a:cxn>
                <a:cxn ang="0">
                  <a:pos x="connsiteX1" y="connsiteY1"/>
                </a:cxn>
                <a:cxn ang="0">
                  <a:pos x="connsiteX2" y="connsiteY2"/>
                </a:cxn>
                <a:cxn ang="0">
                  <a:pos x="connsiteX3" y="connsiteY3"/>
                </a:cxn>
              </a:cxnLst>
              <a:rect l="l" t="t" r="r" b="b"/>
              <a:pathLst>
                <a:path w="29646" h="10917">
                  <a:moveTo>
                    <a:pt x="0" y="10917"/>
                  </a:moveTo>
                  <a:cubicBezTo>
                    <a:pt x="18118" y="10031"/>
                    <a:pt x="10110" y="3076"/>
                    <a:pt x="12495" y="0"/>
                  </a:cubicBezTo>
                  <a:cubicBezTo>
                    <a:pt x="17124" y="3048"/>
                    <a:pt x="6650" y="10265"/>
                    <a:pt x="29646" y="10900"/>
                  </a:cubicBezTo>
                  <a:cubicBezTo>
                    <a:pt x="23195" y="10663"/>
                    <a:pt x="9228" y="10378"/>
                    <a:pt x="0" y="10917"/>
                  </a:cubicBezTo>
                  <a:close/>
                </a:path>
              </a:pathLst>
            </a:custGeom>
            <a:solidFill>
              <a:schemeClr val="accent1">
                <a:lumMod val="75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Rectangle 4"/>
          <p:cNvSpPr/>
          <p:nvPr/>
        </p:nvSpPr>
        <p:spPr>
          <a:xfrm>
            <a:off x="0" y="914400"/>
            <a:ext cx="2628900" cy="7416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2400" dirty="0">
              <a:solidFill>
                <a:prstClr val="white"/>
              </a:solidFill>
            </a:endParaRPr>
          </a:p>
        </p:txBody>
      </p:sp>
      <p:grpSp>
        <p:nvGrpSpPr>
          <p:cNvPr id="3" name="Group 38"/>
          <p:cNvGrpSpPr>
            <a:grpSpLocks/>
          </p:cNvGrpSpPr>
          <p:nvPr/>
        </p:nvGrpSpPr>
        <p:grpSpPr bwMode="auto">
          <a:xfrm>
            <a:off x="0" y="0"/>
            <a:ext cx="6858000" cy="812800"/>
            <a:chOff x="0" y="0"/>
            <a:chExt cx="9144000" cy="609600"/>
          </a:xfrm>
        </p:grpSpPr>
        <p:sp>
          <p:nvSpPr>
            <p:cNvPr id="7" name="Rectangle 7"/>
            <p:cNvSpPr>
              <a:spLocks noChangeArrowheads="1"/>
            </p:cNvSpPr>
            <p:nvPr/>
          </p:nvSpPr>
          <p:spPr bwMode="auto">
            <a:xfrm>
              <a:off x="0" y="0"/>
              <a:ext cx="9144000" cy="6096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8" name="Picture 8" descr="NPAIHBtransparentTEAL"/>
            <p:cNvPicPr>
              <a:picLocks noChangeAspect="1" noChangeArrowheads="1"/>
            </p:cNvPicPr>
            <p:nvPr/>
          </p:nvPicPr>
          <p:blipFill>
            <a:blip r:embed="rId2" cstate="print"/>
            <a:srcRect/>
            <a:stretch>
              <a:fillRect/>
            </a:stretch>
          </p:blipFill>
          <p:spPr bwMode="auto">
            <a:xfrm>
              <a:off x="0" y="0"/>
              <a:ext cx="685800" cy="575072"/>
            </a:xfrm>
            <a:prstGeom prst="rect">
              <a:avLst/>
            </a:prstGeom>
            <a:noFill/>
            <a:ln w="9525">
              <a:noFill/>
              <a:miter lim="800000"/>
              <a:headEnd/>
              <a:tailEnd/>
            </a:ln>
          </p:spPr>
        </p:pic>
      </p:grpSp>
      <p:grpSp>
        <p:nvGrpSpPr>
          <p:cNvPr id="6" name="Group 40"/>
          <p:cNvGrpSpPr>
            <a:grpSpLocks/>
          </p:cNvGrpSpPr>
          <p:nvPr/>
        </p:nvGrpSpPr>
        <p:grpSpPr bwMode="auto">
          <a:xfrm>
            <a:off x="0" y="711201"/>
            <a:ext cx="6858000" cy="241300"/>
            <a:chOff x="0" y="816"/>
            <a:chExt cx="5760" cy="114"/>
          </a:xfrm>
        </p:grpSpPr>
        <p:pic>
          <p:nvPicPr>
            <p:cNvPr id="10"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11"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12"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3"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4"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5"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6"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7"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8"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9"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20"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21"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22"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3"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4"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5"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6"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7"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8"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9"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30"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31"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32"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3"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4"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5"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6"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7"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8"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9"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grpSp>
        <p:nvGrpSpPr>
          <p:cNvPr id="9" name="Group 40"/>
          <p:cNvGrpSpPr>
            <a:grpSpLocks/>
          </p:cNvGrpSpPr>
          <p:nvPr/>
        </p:nvGrpSpPr>
        <p:grpSpPr bwMode="auto">
          <a:xfrm>
            <a:off x="0" y="8331201"/>
            <a:ext cx="6858000" cy="241300"/>
            <a:chOff x="0" y="816"/>
            <a:chExt cx="5760" cy="114"/>
          </a:xfrm>
        </p:grpSpPr>
        <p:pic>
          <p:nvPicPr>
            <p:cNvPr id="41"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42"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43"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44"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45"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46"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47"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48"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49"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50"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51"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52"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53"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54"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55"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56"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57"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58"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59"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60"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61"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62"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63"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64"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65"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66"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67"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68"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69"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70"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sp>
        <p:nvSpPr>
          <p:cNvPr id="2" name="Title 1"/>
          <p:cNvSpPr>
            <a:spLocks noGrp="1"/>
          </p:cNvSpPr>
          <p:nvPr>
            <p:ph type="title"/>
          </p:nvPr>
        </p:nvSpPr>
        <p:spPr>
          <a:xfrm>
            <a:off x="342900" y="1016000"/>
            <a:ext cx="2228850" cy="1625600"/>
          </a:xfrm>
          <a:prstGeom prst="rect">
            <a:avLst/>
          </a:prstGeom>
        </p:spPr>
        <p:txBody>
          <a:bodyPr anchor="b"/>
          <a:lstStyle>
            <a:lvl1pPr algn="l">
              <a:defRPr sz="2000" b="1">
                <a:solidFill>
                  <a:schemeClr val="bg1"/>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342901" y="2743200"/>
            <a:ext cx="2228850" cy="5486400"/>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5" name="Picture Placeholder 2"/>
          <p:cNvSpPr>
            <a:spLocks noGrp="1"/>
          </p:cNvSpPr>
          <p:nvPr>
            <p:ph type="pic" idx="1"/>
          </p:nvPr>
        </p:nvSpPr>
        <p:spPr>
          <a:xfrm>
            <a:off x="2686050" y="1016000"/>
            <a:ext cx="4057650" cy="711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71" name="Rectangle 5"/>
          <p:cNvSpPr>
            <a:spLocks noGrp="1" noChangeArrowheads="1"/>
          </p:cNvSpPr>
          <p:nvPr>
            <p:ph type="ftr" sz="quarter" idx="10"/>
          </p:nvPr>
        </p:nvSpPr>
        <p:spPr/>
        <p:txBody>
          <a:bodyPr/>
          <a:lstStyle>
            <a:lvl1pPr>
              <a:defRPr/>
            </a:lvl1pPr>
          </a:lstStyle>
          <a:p>
            <a:pPr>
              <a:defRPr/>
            </a:pPr>
            <a:r>
              <a:rPr lang="en-US" dirty="0"/>
              <a:t>Northwest Portland Area Indian Health Board</a:t>
            </a:r>
          </a:p>
        </p:txBody>
      </p:sp>
      <p:sp>
        <p:nvSpPr>
          <p:cNvPr id="72" name="Rectangle 4"/>
          <p:cNvSpPr>
            <a:spLocks noGrp="1" noChangeArrowheads="1"/>
          </p:cNvSpPr>
          <p:nvPr>
            <p:ph type="dt" sz="half" idx="11"/>
          </p:nvPr>
        </p:nvSpPr>
        <p:spPr/>
        <p:txBody>
          <a:bodyPr/>
          <a:lstStyle>
            <a:lvl1pPr>
              <a:defRPr/>
            </a:lvl1pPr>
          </a:lstStyle>
          <a:p>
            <a:pPr>
              <a:defRPr/>
            </a:pPr>
            <a:fld id="{11D3D07F-3835-40D7-A82C-B279B5D3BD2C}" type="datetime1">
              <a:rPr lang="en-US"/>
              <a:pPr>
                <a:defRPr/>
              </a:pPr>
              <a:t>1/14/2013</a:t>
            </a:fld>
            <a:endParaRPr lang="en-US" dirty="0"/>
          </a:p>
        </p:txBody>
      </p:sp>
      <p:sp>
        <p:nvSpPr>
          <p:cNvPr id="73" name="Rectangle 72"/>
          <p:cNvSpPr>
            <a:spLocks noGrp="1" noChangeArrowheads="1"/>
          </p:cNvSpPr>
          <p:nvPr>
            <p:ph type="sldNum" sz="quarter" idx="12"/>
          </p:nvPr>
        </p:nvSpPr>
        <p:spPr/>
        <p:txBody>
          <a:bodyPr/>
          <a:lstStyle>
            <a:lvl1pPr>
              <a:defRPr/>
            </a:lvl1pPr>
          </a:lstStyle>
          <a:p>
            <a:pPr>
              <a:defRPr/>
            </a:pPr>
            <a:fld id="{0331DCAE-C361-4A00-AC5F-A732ED1645D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34"/>
          <p:cNvGrpSpPr>
            <a:grpSpLocks/>
          </p:cNvGrpSpPr>
          <p:nvPr/>
        </p:nvGrpSpPr>
        <p:grpSpPr bwMode="auto">
          <a:xfrm>
            <a:off x="0" y="1"/>
            <a:ext cx="6858000" cy="1968500"/>
            <a:chOff x="0" y="0"/>
            <a:chExt cx="9144000" cy="1476375"/>
          </a:xfrm>
        </p:grpSpPr>
        <p:grpSp>
          <p:nvGrpSpPr>
            <p:cNvPr id="5" name="Group 38"/>
            <p:cNvGrpSpPr>
              <a:grpSpLocks/>
            </p:cNvGrpSpPr>
            <p:nvPr/>
          </p:nvGrpSpPr>
          <p:grpSpPr bwMode="auto">
            <a:xfrm>
              <a:off x="0" y="0"/>
              <a:ext cx="9144000" cy="1295400"/>
              <a:chOff x="0" y="0"/>
              <a:chExt cx="9144000" cy="1295400"/>
            </a:xfrm>
          </p:grpSpPr>
          <p:sp>
            <p:nvSpPr>
              <p:cNvPr id="37" name="Rectangle 7"/>
              <p:cNvSpPr>
                <a:spLocks noChangeArrowheads="1"/>
              </p:cNvSpPr>
              <p:nvPr/>
            </p:nvSpPr>
            <p:spPr bwMode="auto">
              <a:xfrm>
                <a:off x="0" y="0"/>
                <a:ext cx="9144000" cy="1295400"/>
              </a:xfrm>
              <a:prstGeom prst="rect">
                <a:avLst/>
              </a:prstGeom>
              <a:solidFill>
                <a:srgbClr val="FFFFCC"/>
              </a:solidFill>
              <a:ln w="9525">
                <a:noFill/>
                <a:miter lim="800000"/>
                <a:headEnd/>
                <a:tailEnd/>
              </a:ln>
              <a:effectLst/>
            </p:spPr>
            <p:txBody>
              <a:bodyPr wrap="none" anchor="ctr"/>
              <a:lstStyle/>
              <a:p>
                <a:pPr fontAlgn="base">
                  <a:spcBef>
                    <a:spcPct val="0"/>
                  </a:spcBef>
                  <a:spcAft>
                    <a:spcPct val="0"/>
                  </a:spcAft>
                  <a:defRPr/>
                </a:pPr>
                <a:endParaRPr lang="en-US" sz="2400" dirty="0">
                  <a:solidFill>
                    <a:prstClr val="black"/>
                  </a:solidFill>
                  <a:latin typeface="Times New Roman" pitchFamily="18" charset="0"/>
                </a:endParaRPr>
              </a:p>
            </p:txBody>
          </p:sp>
          <p:pic>
            <p:nvPicPr>
              <p:cNvPr id="38" name="Picture 8" descr="NPAIHBtransparentTEAL"/>
              <p:cNvPicPr>
                <a:picLocks noChangeAspect="1" noChangeArrowheads="1"/>
              </p:cNvPicPr>
              <p:nvPr/>
            </p:nvPicPr>
            <p:blipFill>
              <a:blip r:embed="rId2" cstate="print"/>
              <a:srcRect/>
              <a:stretch>
                <a:fillRect/>
              </a:stretch>
            </p:blipFill>
            <p:spPr bwMode="auto">
              <a:xfrm>
                <a:off x="76200" y="228600"/>
                <a:ext cx="1219200" cy="1022350"/>
              </a:xfrm>
              <a:prstGeom prst="rect">
                <a:avLst/>
              </a:prstGeom>
              <a:noFill/>
              <a:ln w="9525">
                <a:noFill/>
                <a:miter lim="800000"/>
                <a:headEnd/>
                <a:tailEnd/>
              </a:ln>
            </p:spPr>
          </p:pic>
        </p:grpSp>
        <p:grpSp>
          <p:nvGrpSpPr>
            <p:cNvPr id="6" name="Group 40"/>
            <p:cNvGrpSpPr>
              <a:grpSpLocks/>
            </p:cNvGrpSpPr>
            <p:nvPr/>
          </p:nvGrpSpPr>
          <p:grpSpPr bwMode="auto">
            <a:xfrm>
              <a:off x="0" y="1295400"/>
              <a:ext cx="9144000" cy="180975"/>
              <a:chOff x="0" y="816"/>
              <a:chExt cx="5760" cy="114"/>
            </a:xfrm>
          </p:grpSpPr>
          <p:pic>
            <p:nvPicPr>
              <p:cNvPr id="7" name="Picture 10"/>
              <p:cNvPicPr>
                <a:picLocks noChangeAspect="1" noChangeArrowheads="1"/>
              </p:cNvPicPr>
              <p:nvPr/>
            </p:nvPicPr>
            <p:blipFill>
              <a:blip r:embed="rId3" cstate="print"/>
              <a:srcRect/>
              <a:stretch>
                <a:fillRect/>
              </a:stretch>
            </p:blipFill>
            <p:spPr bwMode="auto">
              <a:xfrm>
                <a:off x="0" y="816"/>
                <a:ext cx="192" cy="114"/>
              </a:xfrm>
              <a:prstGeom prst="rect">
                <a:avLst/>
              </a:prstGeom>
              <a:noFill/>
              <a:ln w="9525">
                <a:noFill/>
                <a:miter lim="800000"/>
                <a:headEnd/>
                <a:tailEnd/>
              </a:ln>
            </p:spPr>
          </p:pic>
          <p:pic>
            <p:nvPicPr>
              <p:cNvPr id="8" name="Picture 11"/>
              <p:cNvPicPr>
                <a:picLocks noChangeAspect="1" noChangeArrowheads="1"/>
              </p:cNvPicPr>
              <p:nvPr/>
            </p:nvPicPr>
            <p:blipFill>
              <a:blip r:embed="rId4" cstate="print"/>
              <a:srcRect/>
              <a:stretch>
                <a:fillRect/>
              </a:stretch>
            </p:blipFill>
            <p:spPr bwMode="auto">
              <a:xfrm>
                <a:off x="192" y="816"/>
                <a:ext cx="192" cy="114"/>
              </a:xfrm>
              <a:prstGeom prst="rect">
                <a:avLst/>
              </a:prstGeom>
              <a:noFill/>
              <a:ln w="9525">
                <a:noFill/>
                <a:miter lim="800000"/>
                <a:headEnd/>
                <a:tailEnd/>
              </a:ln>
            </p:spPr>
          </p:pic>
          <p:pic>
            <p:nvPicPr>
              <p:cNvPr id="9" name="Picture 12"/>
              <p:cNvPicPr>
                <a:picLocks noChangeAspect="1" noChangeArrowheads="1"/>
              </p:cNvPicPr>
              <p:nvPr/>
            </p:nvPicPr>
            <p:blipFill>
              <a:blip r:embed="rId4" cstate="print"/>
              <a:srcRect/>
              <a:stretch>
                <a:fillRect/>
              </a:stretch>
            </p:blipFill>
            <p:spPr bwMode="auto">
              <a:xfrm>
                <a:off x="384" y="816"/>
                <a:ext cx="192" cy="114"/>
              </a:xfrm>
              <a:prstGeom prst="rect">
                <a:avLst/>
              </a:prstGeom>
              <a:noFill/>
              <a:ln w="9525">
                <a:noFill/>
                <a:miter lim="800000"/>
                <a:headEnd/>
                <a:tailEnd/>
              </a:ln>
            </p:spPr>
          </p:pic>
          <p:pic>
            <p:nvPicPr>
              <p:cNvPr id="10" name="Picture 13"/>
              <p:cNvPicPr>
                <a:picLocks noChangeAspect="1" noChangeArrowheads="1"/>
              </p:cNvPicPr>
              <p:nvPr/>
            </p:nvPicPr>
            <p:blipFill>
              <a:blip r:embed="rId4" cstate="print"/>
              <a:srcRect/>
              <a:stretch>
                <a:fillRect/>
              </a:stretch>
            </p:blipFill>
            <p:spPr bwMode="auto">
              <a:xfrm>
                <a:off x="576" y="816"/>
                <a:ext cx="192" cy="114"/>
              </a:xfrm>
              <a:prstGeom prst="rect">
                <a:avLst/>
              </a:prstGeom>
              <a:noFill/>
              <a:ln w="9525">
                <a:noFill/>
                <a:miter lim="800000"/>
                <a:headEnd/>
                <a:tailEnd/>
              </a:ln>
            </p:spPr>
          </p:pic>
          <p:pic>
            <p:nvPicPr>
              <p:cNvPr id="11" name="Picture 14"/>
              <p:cNvPicPr>
                <a:picLocks noChangeAspect="1" noChangeArrowheads="1"/>
              </p:cNvPicPr>
              <p:nvPr/>
            </p:nvPicPr>
            <p:blipFill>
              <a:blip r:embed="rId4" cstate="print"/>
              <a:srcRect/>
              <a:stretch>
                <a:fillRect/>
              </a:stretch>
            </p:blipFill>
            <p:spPr bwMode="auto">
              <a:xfrm>
                <a:off x="768" y="816"/>
                <a:ext cx="192" cy="114"/>
              </a:xfrm>
              <a:prstGeom prst="rect">
                <a:avLst/>
              </a:prstGeom>
              <a:noFill/>
              <a:ln w="9525">
                <a:noFill/>
                <a:miter lim="800000"/>
                <a:headEnd/>
                <a:tailEnd/>
              </a:ln>
            </p:spPr>
          </p:pic>
          <p:pic>
            <p:nvPicPr>
              <p:cNvPr id="12" name="Picture 15"/>
              <p:cNvPicPr>
                <a:picLocks noChangeAspect="1" noChangeArrowheads="1"/>
              </p:cNvPicPr>
              <p:nvPr/>
            </p:nvPicPr>
            <p:blipFill>
              <a:blip r:embed="rId4" cstate="print"/>
              <a:srcRect/>
              <a:stretch>
                <a:fillRect/>
              </a:stretch>
            </p:blipFill>
            <p:spPr bwMode="auto">
              <a:xfrm>
                <a:off x="960" y="816"/>
                <a:ext cx="192" cy="114"/>
              </a:xfrm>
              <a:prstGeom prst="rect">
                <a:avLst/>
              </a:prstGeom>
              <a:noFill/>
              <a:ln w="9525">
                <a:noFill/>
                <a:miter lim="800000"/>
                <a:headEnd/>
                <a:tailEnd/>
              </a:ln>
            </p:spPr>
          </p:pic>
          <p:pic>
            <p:nvPicPr>
              <p:cNvPr id="13" name="Picture 16"/>
              <p:cNvPicPr>
                <a:picLocks noChangeAspect="1" noChangeArrowheads="1"/>
              </p:cNvPicPr>
              <p:nvPr/>
            </p:nvPicPr>
            <p:blipFill>
              <a:blip r:embed="rId4" cstate="print"/>
              <a:srcRect/>
              <a:stretch>
                <a:fillRect/>
              </a:stretch>
            </p:blipFill>
            <p:spPr bwMode="auto">
              <a:xfrm>
                <a:off x="1152" y="816"/>
                <a:ext cx="192" cy="114"/>
              </a:xfrm>
              <a:prstGeom prst="rect">
                <a:avLst/>
              </a:prstGeom>
              <a:noFill/>
              <a:ln w="9525">
                <a:noFill/>
                <a:miter lim="800000"/>
                <a:headEnd/>
                <a:tailEnd/>
              </a:ln>
            </p:spPr>
          </p:pic>
          <p:pic>
            <p:nvPicPr>
              <p:cNvPr id="14" name="Picture 17"/>
              <p:cNvPicPr>
                <a:picLocks noChangeAspect="1" noChangeArrowheads="1"/>
              </p:cNvPicPr>
              <p:nvPr/>
            </p:nvPicPr>
            <p:blipFill>
              <a:blip r:embed="rId4" cstate="print"/>
              <a:srcRect/>
              <a:stretch>
                <a:fillRect/>
              </a:stretch>
            </p:blipFill>
            <p:spPr bwMode="auto">
              <a:xfrm>
                <a:off x="1344" y="816"/>
                <a:ext cx="192" cy="114"/>
              </a:xfrm>
              <a:prstGeom prst="rect">
                <a:avLst/>
              </a:prstGeom>
              <a:noFill/>
              <a:ln w="9525">
                <a:noFill/>
                <a:miter lim="800000"/>
                <a:headEnd/>
                <a:tailEnd/>
              </a:ln>
            </p:spPr>
          </p:pic>
          <p:pic>
            <p:nvPicPr>
              <p:cNvPr id="15" name="Picture 18"/>
              <p:cNvPicPr>
                <a:picLocks noChangeAspect="1" noChangeArrowheads="1"/>
              </p:cNvPicPr>
              <p:nvPr/>
            </p:nvPicPr>
            <p:blipFill>
              <a:blip r:embed="rId4" cstate="print"/>
              <a:srcRect/>
              <a:stretch>
                <a:fillRect/>
              </a:stretch>
            </p:blipFill>
            <p:spPr bwMode="auto">
              <a:xfrm>
                <a:off x="1536" y="816"/>
                <a:ext cx="192" cy="114"/>
              </a:xfrm>
              <a:prstGeom prst="rect">
                <a:avLst/>
              </a:prstGeom>
              <a:noFill/>
              <a:ln w="9525">
                <a:noFill/>
                <a:miter lim="800000"/>
                <a:headEnd/>
                <a:tailEnd/>
              </a:ln>
            </p:spPr>
          </p:pic>
          <p:pic>
            <p:nvPicPr>
              <p:cNvPr id="16" name="Picture 19"/>
              <p:cNvPicPr>
                <a:picLocks noChangeAspect="1" noChangeArrowheads="1"/>
              </p:cNvPicPr>
              <p:nvPr/>
            </p:nvPicPr>
            <p:blipFill>
              <a:blip r:embed="rId4" cstate="print"/>
              <a:srcRect/>
              <a:stretch>
                <a:fillRect/>
              </a:stretch>
            </p:blipFill>
            <p:spPr bwMode="auto">
              <a:xfrm>
                <a:off x="1728" y="816"/>
                <a:ext cx="192" cy="114"/>
              </a:xfrm>
              <a:prstGeom prst="rect">
                <a:avLst/>
              </a:prstGeom>
              <a:noFill/>
              <a:ln w="9525">
                <a:noFill/>
                <a:miter lim="800000"/>
                <a:headEnd/>
                <a:tailEnd/>
              </a:ln>
            </p:spPr>
          </p:pic>
          <p:pic>
            <p:nvPicPr>
              <p:cNvPr id="17" name="Picture 20"/>
              <p:cNvPicPr>
                <a:picLocks noChangeAspect="1" noChangeArrowheads="1"/>
              </p:cNvPicPr>
              <p:nvPr/>
            </p:nvPicPr>
            <p:blipFill>
              <a:blip r:embed="rId4" cstate="print"/>
              <a:srcRect/>
              <a:stretch>
                <a:fillRect/>
              </a:stretch>
            </p:blipFill>
            <p:spPr bwMode="auto">
              <a:xfrm>
                <a:off x="1920" y="816"/>
                <a:ext cx="192" cy="114"/>
              </a:xfrm>
              <a:prstGeom prst="rect">
                <a:avLst/>
              </a:prstGeom>
              <a:noFill/>
              <a:ln w="9525">
                <a:noFill/>
                <a:miter lim="800000"/>
                <a:headEnd/>
                <a:tailEnd/>
              </a:ln>
            </p:spPr>
          </p:pic>
          <p:pic>
            <p:nvPicPr>
              <p:cNvPr id="18" name="Picture 21"/>
              <p:cNvPicPr>
                <a:picLocks noChangeAspect="1" noChangeArrowheads="1"/>
              </p:cNvPicPr>
              <p:nvPr/>
            </p:nvPicPr>
            <p:blipFill>
              <a:blip r:embed="rId4" cstate="print"/>
              <a:srcRect/>
              <a:stretch>
                <a:fillRect/>
              </a:stretch>
            </p:blipFill>
            <p:spPr bwMode="auto">
              <a:xfrm>
                <a:off x="2112" y="816"/>
                <a:ext cx="192" cy="114"/>
              </a:xfrm>
              <a:prstGeom prst="rect">
                <a:avLst/>
              </a:prstGeom>
              <a:noFill/>
              <a:ln w="9525">
                <a:noFill/>
                <a:miter lim="800000"/>
                <a:headEnd/>
                <a:tailEnd/>
              </a:ln>
            </p:spPr>
          </p:pic>
          <p:pic>
            <p:nvPicPr>
              <p:cNvPr id="19" name="Picture 22"/>
              <p:cNvPicPr>
                <a:picLocks noChangeAspect="1" noChangeArrowheads="1"/>
              </p:cNvPicPr>
              <p:nvPr/>
            </p:nvPicPr>
            <p:blipFill>
              <a:blip r:embed="rId4" cstate="print"/>
              <a:srcRect/>
              <a:stretch>
                <a:fillRect/>
              </a:stretch>
            </p:blipFill>
            <p:spPr bwMode="auto">
              <a:xfrm>
                <a:off x="2304" y="816"/>
                <a:ext cx="192" cy="114"/>
              </a:xfrm>
              <a:prstGeom prst="rect">
                <a:avLst/>
              </a:prstGeom>
              <a:noFill/>
              <a:ln w="9525">
                <a:noFill/>
                <a:miter lim="800000"/>
                <a:headEnd/>
                <a:tailEnd/>
              </a:ln>
            </p:spPr>
          </p:pic>
          <p:pic>
            <p:nvPicPr>
              <p:cNvPr id="20" name="Picture 23"/>
              <p:cNvPicPr>
                <a:picLocks noChangeAspect="1" noChangeArrowheads="1"/>
              </p:cNvPicPr>
              <p:nvPr/>
            </p:nvPicPr>
            <p:blipFill>
              <a:blip r:embed="rId4" cstate="print"/>
              <a:srcRect/>
              <a:stretch>
                <a:fillRect/>
              </a:stretch>
            </p:blipFill>
            <p:spPr bwMode="auto">
              <a:xfrm>
                <a:off x="2496" y="816"/>
                <a:ext cx="192" cy="114"/>
              </a:xfrm>
              <a:prstGeom prst="rect">
                <a:avLst/>
              </a:prstGeom>
              <a:noFill/>
              <a:ln w="9525">
                <a:noFill/>
                <a:miter lim="800000"/>
                <a:headEnd/>
                <a:tailEnd/>
              </a:ln>
            </p:spPr>
          </p:pic>
          <p:pic>
            <p:nvPicPr>
              <p:cNvPr id="21" name="Picture 24"/>
              <p:cNvPicPr>
                <a:picLocks noChangeAspect="1" noChangeArrowheads="1"/>
              </p:cNvPicPr>
              <p:nvPr/>
            </p:nvPicPr>
            <p:blipFill>
              <a:blip r:embed="rId4" cstate="print"/>
              <a:srcRect/>
              <a:stretch>
                <a:fillRect/>
              </a:stretch>
            </p:blipFill>
            <p:spPr bwMode="auto">
              <a:xfrm>
                <a:off x="2688" y="816"/>
                <a:ext cx="192" cy="114"/>
              </a:xfrm>
              <a:prstGeom prst="rect">
                <a:avLst/>
              </a:prstGeom>
              <a:noFill/>
              <a:ln w="9525">
                <a:noFill/>
                <a:miter lim="800000"/>
                <a:headEnd/>
                <a:tailEnd/>
              </a:ln>
            </p:spPr>
          </p:pic>
          <p:pic>
            <p:nvPicPr>
              <p:cNvPr id="22" name="Picture 25"/>
              <p:cNvPicPr>
                <a:picLocks noChangeAspect="1" noChangeArrowheads="1"/>
              </p:cNvPicPr>
              <p:nvPr/>
            </p:nvPicPr>
            <p:blipFill>
              <a:blip r:embed="rId4" cstate="print"/>
              <a:srcRect/>
              <a:stretch>
                <a:fillRect/>
              </a:stretch>
            </p:blipFill>
            <p:spPr bwMode="auto">
              <a:xfrm>
                <a:off x="2880" y="816"/>
                <a:ext cx="192" cy="114"/>
              </a:xfrm>
              <a:prstGeom prst="rect">
                <a:avLst/>
              </a:prstGeom>
              <a:noFill/>
              <a:ln w="9525">
                <a:noFill/>
                <a:miter lim="800000"/>
                <a:headEnd/>
                <a:tailEnd/>
              </a:ln>
            </p:spPr>
          </p:pic>
          <p:pic>
            <p:nvPicPr>
              <p:cNvPr id="23" name="Picture 26"/>
              <p:cNvPicPr>
                <a:picLocks noChangeAspect="1" noChangeArrowheads="1"/>
              </p:cNvPicPr>
              <p:nvPr/>
            </p:nvPicPr>
            <p:blipFill>
              <a:blip r:embed="rId4" cstate="print"/>
              <a:srcRect/>
              <a:stretch>
                <a:fillRect/>
              </a:stretch>
            </p:blipFill>
            <p:spPr bwMode="auto">
              <a:xfrm>
                <a:off x="3072" y="816"/>
                <a:ext cx="192" cy="114"/>
              </a:xfrm>
              <a:prstGeom prst="rect">
                <a:avLst/>
              </a:prstGeom>
              <a:noFill/>
              <a:ln w="9525">
                <a:noFill/>
                <a:miter lim="800000"/>
                <a:headEnd/>
                <a:tailEnd/>
              </a:ln>
            </p:spPr>
          </p:pic>
          <p:pic>
            <p:nvPicPr>
              <p:cNvPr id="24" name="Picture 27"/>
              <p:cNvPicPr>
                <a:picLocks noChangeAspect="1" noChangeArrowheads="1"/>
              </p:cNvPicPr>
              <p:nvPr/>
            </p:nvPicPr>
            <p:blipFill>
              <a:blip r:embed="rId4" cstate="print"/>
              <a:srcRect/>
              <a:stretch>
                <a:fillRect/>
              </a:stretch>
            </p:blipFill>
            <p:spPr bwMode="auto">
              <a:xfrm>
                <a:off x="3264" y="816"/>
                <a:ext cx="192" cy="114"/>
              </a:xfrm>
              <a:prstGeom prst="rect">
                <a:avLst/>
              </a:prstGeom>
              <a:noFill/>
              <a:ln w="9525">
                <a:noFill/>
                <a:miter lim="800000"/>
                <a:headEnd/>
                <a:tailEnd/>
              </a:ln>
            </p:spPr>
          </p:pic>
          <p:pic>
            <p:nvPicPr>
              <p:cNvPr id="25" name="Picture 28"/>
              <p:cNvPicPr>
                <a:picLocks noChangeAspect="1" noChangeArrowheads="1"/>
              </p:cNvPicPr>
              <p:nvPr/>
            </p:nvPicPr>
            <p:blipFill>
              <a:blip r:embed="rId4" cstate="print"/>
              <a:srcRect/>
              <a:stretch>
                <a:fillRect/>
              </a:stretch>
            </p:blipFill>
            <p:spPr bwMode="auto">
              <a:xfrm>
                <a:off x="3456" y="816"/>
                <a:ext cx="192" cy="114"/>
              </a:xfrm>
              <a:prstGeom prst="rect">
                <a:avLst/>
              </a:prstGeom>
              <a:noFill/>
              <a:ln w="9525">
                <a:noFill/>
                <a:miter lim="800000"/>
                <a:headEnd/>
                <a:tailEnd/>
              </a:ln>
            </p:spPr>
          </p:pic>
          <p:pic>
            <p:nvPicPr>
              <p:cNvPr id="26" name="Picture 29"/>
              <p:cNvPicPr>
                <a:picLocks noChangeAspect="1" noChangeArrowheads="1"/>
              </p:cNvPicPr>
              <p:nvPr/>
            </p:nvPicPr>
            <p:blipFill>
              <a:blip r:embed="rId4" cstate="print"/>
              <a:srcRect/>
              <a:stretch>
                <a:fillRect/>
              </a:stretch>
            </p:blipFill>
            <p:spPr bwMode="auto">
              <a:xfrm>
                <a:off x="3648" y="816"/>
                <a:ext cx="192" cy="114"/>
              </a:xfrm>
              <a:prstGeom prst="rect">
                <a:avLst/>
              </a:prstGeom>
              <a:noFill/>
              <a:ln w="9525">
                <a:noFill/>
                <a:miter lim="800000"/>
                <a:headEnd/>
                <a:tailEnd/>
              </a:ln>
            </p:spPr>
          </p:pic>
          <p:pic>
            <p:nvPicPr>
              <p:cNvPr id="27" name="Picture 30"/>
              <p:cNvPicPr>
                <a:picLocks noChangeAspect="1" noChangeArrowheads="1"/>
              </p:cNvPicPr>
              <p:nvPr/>
            </p:nvPicPr>
            <p:blipFill>
              <a:blip r:embed="rId4" cstate="print"/>
              <a:srcRect/>
              <a:stretch>
                <a:fillRect/>
              </a:stretch>
            </p:blipFill>
            <p:spPr bwMode="auto">
              <a:xfrm>
                <a:off x="3840" y="816"/>
                <a:ext cx="192" cy="114"/>
              </a:xfrm>
              <a:prstGeom prst="rect">
                <a:avLst/>
              </a:prstGeom>
              <a:noFill/>
              <a:ln w="9525">
                <a:noFill/>
                <a:miter lim="800000"/>
                <a:headEnd/>
                <a:tailEnd/>
              </a:ln>
            </p:spPr>
          </p:pic>
          <p:pic>
            <p:nvPicPr>
              <p:cNvPr id="28" name="Picture 31"/>
              <p:cNvPicPr>
                <a:picLocks noChangeAspect="1" noChangeArrowheads="1"/>
              </p:cNvPicPr>
              <p:nvPr/>
            </p:nvPicPr>
            <p:blipFill>
              <a:blip r:embed="rId4" cstate="print"/>
              <a:srcRect/>
              <a:stretch>
                <a:fillRect/>
              </a:stretch>
            </p:blipFill>
            <p:spPr bwMode="auto">
              <a:xfrm>
                <a:off x="4032" y="816"/>
                <a:ext cx="192" cy="114"/>
              </a:xfrm>
              <a:prstGeom prst="rect">
                <a:avLst/>
              </a:prstGeom>
              <a:noFill/>
              <a:ln w="9525">
                <a:noFill/>
                <a:miter lim="800000"/>
                <a:headEnd/>
                <a:tailEnd/>
              </a:ln>
            </p:spPr>
          </p:pic>
          <p:pic>
            <p:nvPicPr>
              <p:cNvPr id="29" name="Picture 32"/>
              <p:cNvPicPr>
                <a:picLocks noChangeAspect="1" noChangeArrowheads="1"/>
              </p:cNvPicPr>
              <p:nvPr/>
            </p:nvPicPr>
            <p:blipFill>
              <a:blip r:embed="rId4" cstate="print"/>
              <a:srcRect/>
              <a:stretch>
                <a:fillRect/>
              </a:stretch>
            </p:blipFill>
            <p:spPr bwMode="auto">
              <a:xfrm>
                <a:off x="4224" y="816"/>
                <a:ext cx="192" cy="114"/>
              </a:xfrm>
              <a:prstGeom prst="rect">
                <a:avLst/>
              </a:prstGeom>
              <a:noFill/>
              <a:ln w="9525">
                <a:noFill/>
                <a:miter lim="800000"/>
                <a:headEnd/>
                <a:tailEnd/>
              </a:ln>
            </p:spPr>
          </p:pic>
          <p:pic>
            <p:nvPicPr>
              <p:cNvPr id="30" name="Picture 33"/>
              <p:cNvPicPr>
                <a:picLocks noChangeAspect="1" noChangeArrowheads="1"/>
              </p:cNvPicPr>
              <p:nvPr/>
            </p:nvPicPr>
            <p:blipFill>
              <a:blip r:embed="rId4" cstate="print"/>
              <a:srcRect/>
              <a:stretch>
                <a:fillRect/>
              </a:stretch>
            </p:blipFill>
            <p:spPr bwMode="auto">
              <a:xfrm>
                <a:off x="4416" y="816"/>
                <a:ext cx="192" cy="114"/>
              </a:xfrm>
              <a:prstGeom prst="rect">
                <a:avLst/>
              </a:prstGeom>
              <a:noFill/>
              <a:ln w="9525">
                <a:noFill/>
                <a:miter lim="800000"/>
                <a:headEnd/>
                <a:tailEnd/>
              </a:ln>
            </p:spPr>
          </p:pic>
          <p:pic>
            <p:nvPicPr>
              <p:cNvPr id="31" name="Picture 34"/>
              <p:cNvPicPr>
                <a:picLocks noChangeAspect="1" noChangeArrowheads="1"/>
              </p:cNvPicPr>
              <p:nvPr/>
            </p:nvPicPr>
            <p:blipFill>
              <a:blip r:embed="rId4" cstate="print"/>
              <a:srcRect/>
              <a:stretch>
                <a:fillRect/>
              </a:stretch>
            </p:blipFill>
            <p:spPr bwMode="auto">
              <a:xfrm>
                <a:off x="4608" y="816"/>
                <a:ext cx="192" cy="114"/>
              </a:xfrm>
              <a:prstGeom prst="rect">
                <a:avLst/>
              </a:prstGeom>
              <a:noFill/>
              <a:ln w="9525">
                <a:noFill/>
                <a:miter lim="800000"/>
                <a:headEnd/>
                <a:tailEnd/>
              </a:ln>
            </p:spPr>
          </p:pic>
          <p:pic>
            <p:nvPicPr>
              <p:cNvPr id="32" name="Picture 35"/>
              <p:cNvPicPr>
                <a:picLocks noChangeAspect="1" noChangeArrowheads="1"/>
              </p:cNvPicPr>
              <p:nvPr/>
            </p:nvPicPr>
            <p:blipFill>
              <a:blip r:embed="rId4" cstate="print"/>
              <a:srcRect/>
              <a:stretch>
                <a:fillRect/>
              </a:stretch>
            </p:blipFill>
            <p:spPr bwMode="auto">
              <a:xfrm>
                <a:off x="4800" y="816"/>
                <a:ext cx="192" cy="114"/>
              </a:xfrm>
              <a:prstGeom prst="rect">
                <a:avLst/>
              </a:prstGeom>
              <a:noFill/>
              <a:ln w="9525">
                <a:noFill/>
                <a:miter lim="800000"/>
                <a:headEnd/>
                <a:tailEnd/>
              </a:ln>
            </p:spPr>
          </p:pic>
          <p:pic>
            <p:nvPicPr>
              <p:cNvPr id="33" name="Picture 36"/>
              <p:cNvPicPr>
                <a:picLocks noChangeAspect="1" noChangeArrowheads="1"/>
              </p:cNvPicPr>
              <p:nvPr/>
            </p:nvPicPr>
            <p:blipFill>
              <a:blip r:embed="rId4" cstate="print"/>
              <a:srcRect/>
              <a:stretch>
                <a:fillRect/>
              </a:stretch>
            </p:blipFill>
            <p:spPr bwMode="auto">
              <a:xfrm>
                <a:off x="4992" y="816"/>
                <a:ext cx="192" cy="114"/>
              </a:xfrm>
              <a:prstGeom prst="rect">
                <a:avLst/>
              </a:prstGeom>
              <a:noFill/>
              <a:ln w="9525">
                <a:noFill/>
                <a:miter lim="800000"/>
                <a:headEnd/>
                <a:tailEnd/>
              </a:ln>
            </p:spPr>
          </p:pic>
          <p:pic>
            <p:nvPicPr>
              <p:cNvPr id="34" name="Picture 37"/>
              <p:cNvPicPr>
                <a:picLocks noChangeAspect="1" noChangeArrowheads="1"/>
              </p:cNvPicPr>
              <p:nvPr/>
            </p:nvPicPr>
            <p:blipFill>
              <a:blip r:embed="rId4" cstate="print"/>
              <a:srcRect/>
              <a:stretch>
                <a:fillRect/>
              </a:stretch>
            </p:blipFill>
            <p:spPr bwMode="auto">
              <a:xfrm>
                <a:off x="5184" y="816"/>
                <a:ext cx="192" cy="114"/>
              </a:xfrm>
              <a:prstGeom prst="rect">
                <a:avLst/>
              </a:prstGeom>
              <a:noFill/>
              <a:ln w="9525">
                <a:noFill/>
                <a:miter lim="800000"/>
                <a:headEnd/>
                <a:tailEnd/>
              </a:ln>
            </p:spPr>
          </p:pic>
          <p:pic>
            <p:nvPicPr>
              <p:cNvPr id="35" name="Picture 38"/>
              <p:cNvPicPr>
                <a:picLocks noChangeAspect="1" noChangeArrowheads="1"/>
              </p:cNvPicPr>
              <p:nvPr/>
            </p:nvPicPr>
            <p:blipFill>
              <a:blip r:embed="rId4" cstate="print"/>
              <a:srcRect/>
              <a:stretch>
                <a:fillRect/>
              </a:stretch>
            </p:blipFill>
            <p:spPr bwMode="auto">
              <a:xfrm>
                <a:off x="5376" y="816"/>
                <a:ext cx="192" cy="114"/>
              </a:xfrm>
              <a:prstGeom prst="rect">
                <a:avLst/>
              </a:prstGeom>
              <a:noFill/>
              <a:ln w="9525">
                <a:noFill/>
                <a:miter lim="800000"/>
                <a:headEnd/>
                <a:tailEnd/>
              </a:ln>
            </p:spPr>
          </p:pic>
          <p:pic>
            <p:nvPicPr>
              <p:cNvPr id="36" name="Picture 39"/>
              <p:cNvPicPr>
                <a:picLocks noChangeAspect="1" noChangeArrowheads="1"/>
              </p:cNvPicPr>
              <p:nvPr/>
            </p:nvPicPr>
            <p:blipFill>
              <a:blip r:embed="rId4" cstate="print"/>
              <a:srcRect/>
              <a:stretch>
                <a:fillRect/>
              </a:stretch>
            </p:blipFill>
            <p:spPr bwMode="auto">
              <a:xfrm>
                <a:off x="5568" y="816"/>
                <a:ext cx="192" cy="114"/>
              </a:xfrm>
              <a:prstGeom prst="rect">
                <a:avLst/>
              </a:prstGeom>
              <a:noFill/>
              <a:ln w="9525">
                <a:noFill/>
                <a:miter lim="800000"/>
                <a:headEnd/>
                <a:tailEnd/>
              </a:ln>
            </p:spPr>
          </p:pic>
        </p:grpSp>
      </p:grpSp>
      <p:sp>
        <p:nvSpPr>
          <p:cNvPr id="2" name="Title 1"/>
          <p:cNvSpPr>
            <a:spLocks noGrp="1"/>
          </p:cNvSpPr>
          <p:nvPr>
            <p:ph type="title"/>
          </p:nvPr>
        </p:nvSpPr>
        <p:spPr>
          <a:xfrm>
            <a:off x="971550" y="203200"/>
            <a:ext cx="5772150" cy="1422400"/>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2pPr>
              <a:defRPr/>
            </a:lvl2pPr>
            <a:lvl3pPr>
              <a:defRPr/>
            </a:lvl3pPr>
            <a:lvl4pPr>
              <a:defRPr/>
            </a:lvl4pPr>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9" name="Date Placeholder 69"/>
          <p:cNvSpPr>
            <a:spLocks noGrp="1"/>
          </p:cNvSpPr>
          <p:nvPr>
            <p:ph type="dt" sz="half" idx="10"/>
          </p:nvPr>
        </p:nvSpPr>
        <p:spPr/>
        <p:txBody>
          <a:bodyPr/>
          <a:lstStyle>
            <a:lvl1pPr>
              <a:defRPr/>
            </a:lvl1pPr>
          </a:lstStyle>
          <a:p>
            <a:pPr>
              <a:defRPr/>
            </a:pPr>
            <a:fld id="{7388EE67-193F-41AF-BF5F-84B72BD915BE}" type="datetime1">
              <a:rPr lang="en-US"/>
              <a:pPr>
                <a:defRPr/>
              </a:pPr>
              <a:t>1/14/2013</a:t>
            </a:fld>
            <a:endParaRPr lang="en-US" dirty="0"/>
          </a:p>
        </p:txBody>
      </p:sp>
      <p:sp>
        <p:nvSpPr>
          <p:cNvPr id="40" name="Slide Number Placeholder 70"/>
          <p:cNvSpPr>
            <a:spLocks noGrp="1"/>
          </p:cNvSpPr>
          <p:nvPr>
            <p:ph type="sldNum" sz="quarter" idx="11"/>
          </p:nvPr>
        </p:nvSpPr>
        <p:spPr/>
        <p:txBody>
          <a:bodyPr/>
          <a:lstStyle>
            <a:lvl1pPr>
              <a:defRPr/>
            </a:lvl1pPr>
          </a:lstStyle>
          <a:p>
            <a:pPr>
              <a:defRPr/>
            </a:pPr>
            <a:fld id="{51F9AE4C-5693-4CD2-966E-0A68C244430A}" type="slidenum">
              <a:rPr lang="en-US"/>
              <a:pPr>
                <a:defRPr/>
              </a:pPr>
              <a:t>‹#›</a:t>
            </a:fld>
            <a:endParaRPr lang="en-US" dirty="0"/>
          </a:p>
        </p:txBody>
      </p:sp>
      <p:sp>
        <p:nvSpPr>
          <p:cNvPr id="41" name="Footer Placeholder 71"/>
          <p:cNvSpPr>
            <a:spLocks noGrp="1"/>
          </p:cNvSpPr>
          <p:nvPr>
            <p:ph type="ftr" sz="quarter" idx="12"/>
          </p:nvPr>
        </p:nvSpPr>
        <p:spPr/>
        <p:txBody>
          <a:bodyPr/>
          <a:lstStyle>
            <a:lvl1pPr>
              <a:defRPr/>
            </a:lvl1pPr>
          </a:lstStyle>
          <a:p>
            <a:pPr>
              <a:defRPr/>
            </a:pPr>
            <a:r>
              <a:rPr lang="en-US" dirty="0"/>
              <a:t>Northwest Portland Area Indian Health Board</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1"/>
          <p:cNvSpPr>
            <a:spLocks noGrp="1" noChangeArrowheads="1"/>
          </p:cNvSpPr>
          <p:nvPr>
            <p:ph type="body" idx="1"/>
          </p:nvPr>
        </p:nvSpPr>
        <p:spPr bwMode="auto">
          <a:xfrm>
            <a:off x="342900" y="2133600"/>
            <a:ext cx="6172200" cy="629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 Second level</a:t>
            </a:r>
          </a:p>
          <a:p>
            <a:pPr lvl="2"/>
            <a:r>
              <a:rPr lang="en-US" smtClean="0"/>
              <a:t> Third level</a:t>
            </a:r>
          </a:p>
          <a:p>
            <a:pPr lvl="3"/>
            <a:r>
              <a:rPr lang="en-US" smtClean="0"/>
              <a:t> Fourth level</a:t>
            </a:r>
          </a:p>
          <a:p>
            <a:pPr lvl="4"/>
            <a:r>
              <a:rPr lang="en-US" smtClean="0"/>
              <a:t> Fifth level</a:t>
            </a:r>
          </a:p>
        </p:txBody>
      </p:sp>
      <p:sp>
        <p:nvSpPr>
          <p:cNvPr id="1027" name="Rectangle 2"/>
          <p:cNvSpPr>
            <a:spLocks noGrp="1" noChangeArrowheads="1"/>
          </p:cNvSpPr>
          <p:nvPr>
            <p:ph type="title"/>
          </p:nvPr>
        </p:nvSpPr>
        <p:spPr bwMode="auto">
          <a:xfrm>
            <a:off x="1028700" y="101600"/>
            <a:ext cx="54864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5" name="Rectangle 5"/>
          <p:cNvSpPr>
            <a:spLocks noGrp="1" noChangeArrowheads="1"/>
          </p:cNvSpPr>
          <p:nvPr>
            <p:ph type="ftr" sz="quarter" idx="3"/>
          </p:nvPr>
        </p:nvSpPr>
        <p:spPr bwMode="auto">
          <a:xfrm>
            <a:off x="2000250" y="8614834"/>
            <a:ext cx="2857500" cy="5291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800000"/>
                </a:solidFill>
                <a:latin typeface="Gill Sans MT" pitchFamily="34" charset="0"/>
              </a:defRPr>
            </a:lvl1pPr>
          </a:lstStyle>
          <a:p>
            <a:pPr fontAlgn="base">
              <a:spcBef>
                <a:spcPct val="0"/>
              </a:spcBef>
              <a:spcAft>
                <a:spcPct val="0"/>
              </a:spcAft>
              <a:defRPr/>
            </a:pPr>
            <a:r>
              <a:rPr lang="en-US" dirty="0"/>
              <a:t>Northwest Portland Area Indian Health Board</a:t>
            </a:r>
          </a:p>
        </p:txBody>
      </p:sp>
      <p:sp>
        <p:nvSpPr>
          <p:cNvPr id="66" name="Rectangle 4"/>
          <p:cNvSpPr>
            <a:spLocks noGrp="1" noChangeArrowheads="1"/>
          </p:cNvSpPr>
          <p:nvPr>
            <p:ph type="dt" sz="half" idx="2"/>
          </p:nvPr>
        </p:nvSpPr>
        <p:spPr bwMode="auto">
          <a:xfrm>
            <a:off x="342900" y="8614834"/>
            <a:ext cx="1600200" cy="5291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800000"/>
                </a:solidFill>
                <a:latin typeface="Gill Sans MT" pitchFamily="34" charset="0"/>
              </a:defRPr>
            </a:lvl1pPr>
          </a:lstStyle>
          <a:p>
            <a:pPr fontAlgn="base">
              <a:spcBef>
                <a:spcPct val="0"/>
              </a:spcBef>
              <a:spcAft>
                <a:spcPct val="0"/>
              </a:spcAft>
              <a:defRPr/>
            </a:pPr>
            <a:fld id="{11B48FDB-D342-4F06-80C3-CC7634C7F97A}" type="datetime1">
              <a:rPr lang="en-US"/>
              <a:pPr fontAlgn="base">
                <a:spcBef>
                  <a:spcPct val="0"/>
                </a:spcBef>
                <a:spcAft>
                  <a:spcPct val="0"/>
                </a:spcAft>
                <a:defRPr/>
              </a:pPr>
              <a:t>1/14/2013</a:t>
            </a:fld>
            <a:endParaRPr lang="en-US" dirty="0"/>
          </a:p>
        </p:txBody>
      </p:sp>
      <p:sp>
        <p:nvSpPr>
          <p:cNvPr id="67" name="Rectangle 6"/>
          <p:cNvSpPr>
            <a:spLocks noGrp="1" noChangeArrowheads="1"/>
          </p:cNvSpPr>
          <p:nvPr>
            <p:ph type="sldNum" sz="quarter" idx="4"/>
          </p:nvPr>
        </p:nvSpPr>
        <p:spPr bwMode="auto">
          <a:xfrm>
            <a:off x="4914900" y="8614834"/>
            <a:ext cx="1600200" cy="5291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800000"/>
                </a:solidFill>
                <a:latin typeface="Georgia" pitchFamily="18" charset="0"/>
              </a:defRPr>
            </a:lvl1pPr>
          </a:lstStyle>
          <a:p>
            <a:pPr fontAlgn="base">
              <a:spcBef>
                <a:spcPct val="0"/>
              </a:spcBef>
              <a:spcAft>
                <a:spcPct val="0"/>
              </a:spcAft>
              <a:defRPr/>
            </a:pPr>
            <a:fld id="{7AD814E6-D563-43F1-AFB9-B14F28545724}" type="slidenum">
              <a:rPr lang="en-US"/>
              <a:pPr fontAlgn="base">
                <a:spcBef>
                  <a:spcPct val="0"/>
                </a:spcBef>
                <a:spcAft>
                  <a:spcPct val="0"/>
                </a:spcAft>
                <a:defRPr/>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fontAlgn="base" hangingPunct="1">
        <a:spcBef>
          <a:spcPct val="0"/>
        </a:spcBef>
        <a:spcAft>
          <a:spcPct val="0"/>
        </a:spcAft>
        <a:defRPr sz="4000">
          <a:solidFill>
            <a:srgbClr val="990000"/>
          </a:solidFill>
          <a:latin typeface="Georgia" pitchFamily="18" charset="0"/>
          <a:ea typeface="+mj-ea"/>
          <a:cs typeface="+mj-cs"/>
        </a:defRPr>
      </a:lvl1pPr>
      <a:lvl2pPr algn="l" rtl="0" eaLnBrk="1" fontAlgn="base" hangingPunct="1">
        <a:spcBef>
          <a:spcPct val="0"/>
        </a:spcBef>
        <a:spcAft>
          <a:spcPct val="0"/>
        </a:spcAft>
        <a:defRPr sz="4000">
          <a:solidFill>
            <a:srgbClr val="990000"/>
          </a:solidFill>
          <a:latin typeface="Georgia" pitchFamily="18" charset="0"/>
        </a:defRPr>
      </a:lvl2pPr>
      <a:lvl3pPr algn="l" rtl="0" eaLnBrk="1" fontAlgn="base" hangingPunct="1">
        <a:spcBef>
          <a:spcPct val="0"/>
        </a:spcBef>
        <a:spcAft>
          <a:spcPct val="0"/>
        </a:spcAft>
        <a:defRPr sz="4000">
          <a:solidFill>
            <a:srgbClr val="990000"/>
          </a:solidFill>
          <a:latin typeface="Georgia" pitchFamily="18" charset="0"/>
        </a:defRPr>
      </a:lvl3pPr>
      <a:lvl4pPr algn="l" rtl="0" eaLnBrk="1" fontAlgn="base" hangingPunct="1">
        <a:spcBef>
          <a:spcPct val="0"/>
        </a:spcBef>
        <a:spcAft>
          <a:spcPct val="0"/>
        </a:spcAft>
        <a:defRPr sz="4000">
          <a:solidFill>
            <a:srgbClr val="990000"/>
          </a:solidFill>
          <a:latin typeface="Georgia" pitchFamily="18" charset="0"/>
        </a:defRPr>
      </a:lvl4pPr>
      <a:lvl5pPr algn="l" rtl="0" eaLnBrk="1" fontAlgn="base" hangingPunct="1">
        <a:spcBef>
          <a:spcPct val="0"/>
        </a:spcBef>
        <a:spcAft>
          <a:spcPct val="0"/>
        </a:spcAft>
        <a:defRPr sz="4000">
          <a:solidFill>
            <a:srgbClr val="990000"/>
          </a:solidFill>
          <a:latin typeface="Georgia" pitchFamily="18" charset="0"/>
        </a:defRPr>
      </a:lvl5pPr>
      <a:lvl6pPr marL="457200" algn="ctr" rtl="0" eaLnBrk="1" fontAlgn="base" hangingPunct="1">
        <a:spcBef>
          <a:spcPct val="0"/>
        </a:spcBef>
        <a:spcAft>
          <a:spcPct val="0"/>
        </a:spcAft>
        <a:defRPr sz="4400" u="sng">
          <a:solidFill>
            <a:srgbClr val="990000"/>
          </a:solidFill>
          <a:latin typeface="Arial Black" pitchFamily="34" charset="0"/>
        </a:defRPr>
      </a:lvl6pPr>
      <a:lvl7pPr marL="914400" algn="ctr" rtl="0" eaLnBrk="1" fontAlgn="base" hangingPunct="1">
        <a:spcBef>
          <a:spcPct val="0"/>
        </a:spcBef>
        <a:spcAft>
          <a:spcPct val="0"/>
        </a:spcAft>
        <a:defRPr sz="4400" u="sng">
          <a:solidFill>
            <a:srgbClr val="990000"/>
          </a:solidFill>
          <a:latin typeface="Arial Black" pitchFamily="34" charset="0"/>
        </a:defRPr>
      </a:lvl7pPr>
      <a:lvl8pPr marL="1371600" algn="ctr" rtl="0" eaLnBrk="1" fontAlgn="base" hangingPunct="1">
        <a:spcBef>
          <a:spcPct val="0"/>
        </a:spcBef>
        <a:spcAft>
          <a:spcPct val="0"/>
        </a:spcAft>
        <a:defRPr sz="4400" u="sng">
          <a:solidFill>
            <a:srgbClr val="990000"/>
          </a:solidFill>
          <a:latin typeface="Arial Black" pitchFamily="34" charset="0"/>
        </a:defRPr>
      </a:lvl8pPr>
      <a:lvl9pPr marL="1828800" algn="ctr" rtl="0" eaLnBrk="1" fontAlgn="base" hangingPunct="1">
        <a:spcBef>
          <a:spcPct val="0"/>
        </a:spcBef>
        <a:spcAft>
          <a:spcPct val="0"/>
        </a:spcAft>
        <a:defRPr sz="4400" u="sng">
          <a:solidFill>
            <a:srgbClr val="990000"/>
          </a:solidFill>
          <a:latin typeface="Arial Black" pitchFamily="34" charset="0"/>
        </a:defRPr>
      </a:lvl9pPr>
    </p:titleStyle>
    <p:bodyStyle>
      <a:lvl1pPr marL="342900" indent="-342900" algn="l" rtl="0" eaLnBrk="1" fontAlgn="base" hangingPunct="1">
        <a:spcBef>
          <a:spcPct val="20000"/>
        </a:spcBef>
        <a:spcAft>
          <a:spcPct val="0"/>
        </a:spcAft>
        <a:buClr>
          <a:srgbClr val="715C29"/>
        </a:buClr>
        <a:buSzPct val="95000"/>
        <a:buFont typeface="Arial" charset="0"/>
        <a:buChar char="•"/>
        <a:defRPr sz="3600">
          <a:solidFill>
            <a:schemeClr val="tx1"/>
          </a:solidFill>
          <a:latin typeface="Trebuchet MS" pitchFamily="34" charset="0"/>
          <a:ea typeface="+mn-ea"/>
          <a:cs typeface="+mn-cs"/>
        </a:defRPr>
      </a:lvl1pPr>
      <a:lvl2pPr marL="742950" indent="-285750" algn="l" rtl="0" eaLnBrk="1" fontAlgn="base" hangingPunct="1">
        <a:spcBef>
          <a:spcPct val="20000"/>
        </a:spcBef>
        <a:spcAft>
          <a:spcPct val="0"/>
        </a:spcAft>
        <a:buClr>
          <a:srgbClr val="008080"/>
        </a:buClr>
        <a:buSzPct val="100000"/>
        <a:buFont typeface="Wingdings" pitchFamily="2" charset="2"/>
        <a:buChar char="§"/>
        <a:defRPr lang="en-US" sz="3400" dirty="0">
          <a:solidFill>
            <a:schemeClr val="tx1"/>
          </a:solidFill>
          <a:latin typeface="Trebuchet MS" pitchFamily="34" charset="0"/>
        </a:defRPr>
      </a:lvl2pPr>
      <a:lvl3pPr marL="1143000" indent="-228600" algn="l" rtl="0" eaLnBrk="1" fontAlgn="base" hangingPunct="1">
        <a:spcBef>
          <a:spcPct val="20000"/>
        </a:spcBef>
        <a:spcAft>
          <a:spcPct val="0"/>
        </a:spcAft>
        <a:buClr>
          <a:srgbClr val="B40000"/>
        </a:buClr>
        <a:buSzPct val="100000"/>
        <a:buFont typeface="Arial" charset="0"/>
        <a:buChar char="•"/>
        <a:defRPr sz="2800">
          <a:solidFill>
            <a:schemeClr val="tx1"/>
          </a:solidFill>
          <a:latin typeface="Trebuchet MS" pitchFamily="34" charset="0"/>
        </a:defRPr>
      </a:lvl3pPr>
      <a:lvl4pPr marL="1600200" indent="-228600" algn="l" rtl="0" eaLnBrk="1" fontAlgn="base" hangingPunct="1">
        <a:spcBef>
          <a:spcPct val="20000"/>
        </a:spcBef>
        <a:spcAft>
          <a:spcPct val="0"/>
        </a:spcAft>
        <a:buClr>
          <a:srgbClr val="644646"/>
        </a:buClr>
        <a:buSzPct val="100000"/>
        <a:buFont typeface="Trebuchet MS" pitchFamily="34" charset="0"/>
        <a:buChar char="—"/>
        <a:defRPr sz="2800" i="1">
          <a:solidFill>
            <a:schemeClr val="tx1"/>
          </a:solidFill>
          <a:latin typeface="Trebuchet MS" pitchFamily="34" charset="0"/>
        </a:defRPr>
      </a:lvl4pPr>
      <a:lvl5pPr marL="2057400" indent="-228600" algn="l" rtl="0" eaLnBrk="1" fontAlgn="base" hangingPunct="1">
        <a:spcBef>
          <a:spcPct val="20000"/>
        </a:spcBef>
        <a:spcAft>
          <a:spcPct val="0"/>
        </a:spcAft>
        <a:buFont typeface="Trebuchet MS" pitchFamily="34" charset="0"/>
        <a:buChar char="—"/>
        <a:defRPr sz="2400" i="1">
          <a:solidFill>
            <a:schemeClr val="tx1"/>
          </a:solidFill>
          <a:latin typeface="Trebuchet MS" pitchFamily="34" charset="0"/>
        </a:defRPr>
      </a:lvl5pPr>
      <a:lvl6pPr marL="2514600" indent="-228600" algn="l" rtl="0" eaLnBrk="1" fontAlgn="base" hangingPunct="1">
        <a:spcBef>
          <a:spcPct val="20000"/>
        </a:spcBef>
        <a:spcAft>
          <a:spcPct val="0"/>
        </a:spcAft>
        <a:buBlip>
          <a:blip r:embed="rId13"/>
        </a:buBlip>
        <a:defRPr sz="3200" i="1">
          <a:solidFill>
            <a:schemeClr val="tx1"/>
          </a:solidFill>
          <a:latin typeface="+mn-lt"/>
        </a:defRPr>
      </a:lvl6pPr>
      <a:lvl7pPr marL="2971800" indent="-228600" algn="l" rtl="0" eaLnBrk="1" fontAlgn="base" hangingPunct="1">
        <a:spcBef>
          <a:spcPct val="20000"/>
        </a:spcBef>
        <a:spcAft>
          <a:spcPct val="0"/>
        </a:spcAft>
        <a:buBlip>
          <a:blip r:embed="rId13"/>
        </a:buBlip>
        <a:defRPr sz="3200" i="1">
          <a:solidFill>
            <a:schemeClr val="tx1"/>
          </a:solidFill>
          <a:latin typeface="+mn-lt"/>
        </a:defRPr>
      </a:lvl7pPr>
      <a:lvl8pPr marL="3429000" indent="-228600" algn="l" rtl="0" eaLnBrk="1" fontAlgn="base" hangingPunct="1">
        <a:spcBef>
          <a:spcPct val="20000"/>
        </a:spcBef>
        <a:spcAft>
          <a:spcPct val="0"/>
        </a:spcAft>
        <a:buBlip>
          <a:blip r:embed="rId13"/>
        </a:buBlip>
        <a:defRPr sz="3200" i="1">
          <a:solidFill>
            <a:schemeClr val="tx1"/>
          </a:solidFill>
          <a:latin typeface="+mn-lt"/>
        </a:defRPr>
      </a:lvl8pPr>
      <a:lvl9pPr marL="3886200" indent="-228600" algn="l" rtl="0" eaLnBrk="1" fontAlgn="base" hangingPunct="1">
        <a:spcBef>
          <a:spcPct val="20000"/>
        </a:spcBef>
        <a:spcAft>
          <a:spcPct val="0"/>
        </a:spcAft>
        <a:buBlip>
          <a:blip r:embed="rId13"/>
        </a:buBlip>
        <a:defRPr sz="3200" i="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chart" Target="../charts/chart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152400"/>
            <a:ext cx="6858000" cy="609600"/>
          </a:xfrm>
        </p:spPr>
        <p:txBody>
          <a:bodyPr/>
          <a:lstStyle/>
          <a:p>
            <a:pPr algn="ctr"/>
            <a:r>
              <a:rPr lang="en-US" sz="1750" dirty="0" smtClean="0">
                <a:solidFill>
                  <a:schemeClr val="accent3">
                    <a:lumMod val="75000"/>
                  </a:schemeClr>
                </a:solidFill>
              </a:rPr>
              <a:t>Birth risks and outcomes among American </a:t>
            </a:r>
            <a:br>
              <a:rPr lang="en-US" sz="1750" dirty="0" smtClean="0">
                <a:solidFill>
                  <a:schemeClr val="accent3">
                    <a:lumMod val="75000"/>
                  </a:schemeClr>
                </a:solidFill>
              </a:rPr>
            </a:br>
            <a:r>
              <a:rPr lang="en-US" sz="1750" dirty="0" smtClean="0">
                <a:solidFill>
                  <a:schemeClr val="accent3">
                    <a:lumMod val="75000"/>
                  </a:schemeClr>
                </a:solidFill>
              </a:rPr>
              <a:t>Indian and Alaska Native women in </a:t>
            </a:r>
            <a:r>
              <a:rPr lang="en-US" sz="1750" b="1" dirty="0" smtClean="0">
                <a:solidFill>
                  <a:schemeClr val="accent3">
                    <a:lumMod val="75000"/>
                  </a:schemeClr>
                </a:solidFill>
              </a:rPr>
              <a:t>Idaho</a:t>
            </a:r>
            <a:r>
              <a:rPr lang="en-US" sz="2000" dirty="0" smtClean="0">
                <a:solidFill>
                  <a:schemeClr val="accent3">
                    <a:lumMod val="75000"/>
                  </a:schemeClr>
                </a:solidFill>
                <a:latin typeface="+mj-lt"/>
              </a:rPr>
              <a:t/>
            </a:r>
            <a:br>
              <a:rPr lang="en-US" sz="2000" dirty="0" smtClean="0">
                <a:solidFill>
                  <a:schemeClr val="accent3">
                    <a:lumMod val="75000"/>
                  </a:schemeClr>
                </a:solidFill>
                <a:latin typeface="+mj-lt"/>
              </a:rPr>
            </a:br>
            <a:r>
              <a:rPr lang="en-US" sz="100" dirty="0" smtClean="0">
                <a:solidFill>
                  <a:schemeClr val="accent3">
                    <a:lumMod val="75000"/>
                  </a:schemeClr>
                </a:solidFill>
                <a:latin typeface="+mj-lt"/>
              </a:rPr>
              <a:t> </a:t>
            </a:r>
            <a:r>
              <a:rPr lang="en-US" sz="2000" dirty="0" smtClean="0">
                <a:solidFill>
                  <a:schemeClr val="accent3">
                    <a:lumMod val="75000"/>
                  </a:schemeClr>
                </a:solidFill>
                <a:latin typeface="+mj-lt"/>
              </a:rPr>
              <a:t/>
            </a:r>
            <a:br>
              <a:rPr lang="en-US" sz="2000" dirty="0" smtClean="0">
                <a:solidFill>
                  <a:schemeClr val="accent3">
                    <a:lumMod val="75000"/>
                  </a:schemeClr>
                </a:solidFill>
                <a:latin typeface="+mj-lt"/>
              </a:rPr>
            </a:br>
            <a:r>
              <a:rPr lang="en-US" sz="1050" dirty="0" smtClean="0"/>
              <a:t>Data from Improving Data &amp; Enhancing Access – Northwest (IDEA-NW) Project</a:t>
            </a:r>
            <a:r>
              <a:rPr lang="en-US" sz="1050" dirty="0"/>
              <a:t> </a:t>
            </a:r>
            <a:r>
              <a:rPr lang="en-US" sz="1050" dirty="0" smtClean="0"/>
              <a:t/>
            </a:r>
            <a:br>
              <a:rPr lang="en-US" sz="1050" dirty="0" smtClean="0"/>
            </a:br>
            <a:r>
              <a:rPr lang="en-US" sz="1050" dirty="0" smtClean="0"/>
              <a:t>(Northwest Tribal </a:t>
            </a:r>
            <a:r>
              <a:rPr lang="en-US" sz="1050" dirty="0" err="1" smtClean="0"/>
              <a:t>EpiCenter</a:t>
            </a:r>
            <a:r>
              <a:rPr lang="en-US" sz="1050" dirty="0" smtClean="0"/>
              <a:t>) </a:t>
            </a:r>
            <a:r>
              <a:rPr lang="en-US" sz="1050" dirty="0"/>
              <a:t>and </a:t>
            </a:r>
            <a:r>
              <a:rPr lang="en-US" sz="1050" dirty="0" smtClean="0"/>
              <a:t>ID Bureau </a:t>
            </a:r>
            <a:r>
              <a:rPr lang="en-US" sz="1050" dirty="0"/>
              <a:t>of Vital Records &amp; Health Statistics</a:t>
            </a:r>
          </a:p>
        </p:txBody>
      </p:sp>
      <p:sp>
        <p:nvSpPr>
          <p:cNvPr id="1026" name="Text Box 2"/>
          <p:cNvSpPr txBox="1">
            <a:spLocks noChangeArrowheads="1"/>
          </p:cNvSpPr>
          <p:nvPr/>
        </p:nvSpPr>
        <p:spPr bwMode="auto">
          <a:xfrm>
            <a:off x="-7620" y="1469389"/>
            <a:ext cx="6858000" cy="352425"/>
          </a:xfrm>
          <a:prstGeom prst="rect">
            <a:avLst/>
          </a:prstGeom>
          <a:solidFill>
            <a:schemeClr val="accent1"/>
          </a:solidFill>
          <a:ln w="38100">
            <a:solidFill>
              <a:srgbClr val="F2F2F2"/>
            </a:solidFill>
            <a:miter lim="800000"/>
            <a:headEnd/>
            <a:tailEnd/>
          </a:ln>
          <a:effectLst>
            <a:outerShdw dist="28398" dir="3806097" algn="ctr" rotWithShape="0">
              <a:srgbClr val="205867">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bg1"/>
                </a:solidFill>
                <a:effectLst/>
                <a:latin typeface="Calibri" pitchFamily="34" charset="0"/>
              </a:rPr>
              <a:t>Notes</a:t>
            </a:r>
            <a:endParaRPr kumimoji="0" lang="en-US" sz="1800" b="0" i="0" u="none" strike="noStrike" cap="none" normalizeH="0" baseline="0" dirty="0" smtClean="0">
              <a:ln>
                <a:noFill/>
              </a:ln>
              <a:solidFill>
                <a:schemeClr val="bg1"/>
              </a:solidFill>
              <a:effectLst/>
              <a:latin typeface="Calibri" pitchFamily="34" charset="0"/>
            </a:endParaRPr>
          </a:p>
        </p:txBody>
      </p:sp>
      <p:sp>
        <p:nvSpPr>
          <p:cNvPr id="13" name="Slide Number Placeholder 12"/>
          <p:cNvSpPr>
            <a:spLocks noGrp="1"/>
          </p:cNvSpPr>
          <p:nvPr>
            <p:ph type="sldNum" sz="quarter" idx="12"/>
          </p:nvPr>
        </p:nvSpPr>
        <p:spPr>
          <a:xfrm>
            <a:off x="4914900" y="8843433"/>
            <a:ext cx="1600200" cy="529167"/>
          </a:xfrm>
        </p:spPr>
        <p:txBody>
          <a:bodyPr/>
          <a:lstStyle/>
          <a:p>
            <a:pPr>
              <a:defRPr/>
            </a:pPr>
            <a:fld id="{25309953-E140-4B1E-8A10-F48E1039D203}" type="slidenum">
              <a:rPr lang="en-US" i="1" smtClean="0">
                <a:latin typeface="+mn-lt"/>
              </a:rPr>
              <a:pPr>
                <a:defRPr/>
              </a:pPr>
              <a:t>1</a:t>
            </a:fld>
            <a:endParaRPr lang="en-US" i="1" dirty="0">
              <a:latin typeface="+mn-lt"/>
            </a:endParaRPr>
          </a:p>
        </p:txBody>
      </p:sp>
      <p:sp>
        <p:nvSpPr>
          <p:cNvPr id="14" name="Footer Placeholder 4"/>
          <p:cNvSpPr>
            <a:spLocks noGrp="1"/>
          </p:cNvSpPr>
          <p:nvPr>
            <p:ph type="ftr" sz="quarter" idx="10"/>
          </p:nvPr>
        </p:nvSpPr>
        <p:spPr>
          <a:xfrm>
            <a:off x="1752600" y="8839200"/>
            <a:ext cx="3352800" cy="529167"/>
          </a:xfrm>
        </p:spPr>
        <p:txBody>
          <a:bodyPr/>
          <a:lstStyle/>
          <a:p>
            <a:pPr>
              <a:defRPr/>
            </a:pPr>
            <a:r>
              <a:rPr lang="en-US" i="1" dirty="0" smtClean="0"/>
              <a:t>Northwest Portland Area Indian Health Board</a:t>
            </a:r>
            <a:endParaRPr lang="en-US" i="1" dirty="0"/>
          </a:p>
        </p:txBody>
      </p:sp>
      <p:sp>
        <p:nvSpPr>
          <p:cNvPr id="15" name="Rectangle 14"/>
          <p:cNvSpPr/>
          <p:nvPr/>
        </p:nvSpPr>
        <p:spPr>
          <a:xfrm>
            <a:off x="-7620" y="1873268"/>
            <a:ext cx="6858000" cy="707886"/>
          </a:xfrm>
          <a:prstGeom prst="rect">
            <a:avLst/>
          </a:prstGeom>
        </p:spPr>
        <p:txBody>
          <a:bodyPr wrap="square">
            <a:spAutoFit/>
          </a:bodyPr>
          <a:lstStyle/>
          <a:p>
            <a:r>
              <a:rPr lang="en-US" sz="1000" dirty="0" smtClean="0">
                <a:latin typeface="Calibri" pitchFamily="34" charset="0"/>
                <a:cs typeface="Arial" pitchFamily="34" charset="0"/>
              </a:rPr>
              <a:t>The data presented come from </a:t>
            </a:r>
            <a:r>
              <a:rPr lang="en-US" sz="1000" dirty="0">
                <a:latin typeface="Calibri" pitchFamily="34" charset="0"/>
                <a:cs typeface="Arial" pitchFamily="34" charset="0"/>
              </a:rPr>
              <a:t>linked birth certificates from years </a:t>
            </a:r>
            <a:r>
              <a:rPr lang="en-US" sz="1000" dirty="0" smtClean="0">
                <a:latin typeface="Calibri" pitchFamily="34" charset="0"/>
                <a:cs typeface="Arial" pitchFamily="34" charset="0"/>
              </a:rPr>
              <a:t>2006-2010</a:t>
            </a:r>
            <a:r>
              <a:rPr lang="en-US" sz="1000" dirty="0">
                <a:latin typeface="Calibri" pitchFamily="34" charset="0"/>
                <a:cs typeface="Arial" pitchFamily="34" charset="0"/>
              </a:rPr>
              <a:t>. Race information on birth certificates may not be correctly recorded if the mother or father isn’t asked directly. The IDEA-NW Project compared parents’ information on state birth certificates to the Northwest Tribal Registry to more completely represent Native mothers and infants. This results in more complete and accurate data for Northwest AI/AN. Please contact us if you are interested in additional data for your </a:t>
            </a:r>
            <a:r>
              <a:rPr lang="en-US" sz="1000" dirty="0" smtClean="0">
                <a:latin typeface="Calibri" pitchFamily="34" charset="0"/>
                <a:cs typeface="Arial" pitchFamily="34" charset="0"/>
              </a:rPr>
              <a:t>community.</a:t>
            </a:r>
          </a:p>
        </p:txBody>
      </p:sp>
      <p:sp>
        <p:nvSpPr>
          <p:cNvPr id="16" name="TextBox 15"/>
          <p:cNvSpPr txBox="1"/>
          <p:nvPr/>
        </p:nvSpPr>
        <p:spPr>
          <a:xfrm>
            <a:off x="381000" y="3112830"/>
            <a:ext cx="2301241" cy="400110"/>
          </a:xfrm>
          <a:prstGeom prst="rect">
            <a:avLst/>
          </a:prstGeom>
          <a:noFill/>
          <a:ln>
            <a:solidFill>
              <a:schemeClr val="accent1"/>
            </a:solidFill>
          </a:ln>
        </p:spPr>
        <p:txBody>
          <a:bodyPr wrap="square" rtlCol="0">
            <a:spAutoFit/>
          </a:bodyPr>
          <a:lstStyle/>
          <a:p>
            <a:r>
              <a:rPr lang="en-US" sz="1000" dirty="0" smtClean="0">
                <a:latin typeface="Calibri" pitchFamily="34" charset="0"/>
                <a:cs typeface="Arial" pitchFamily="34" charset="0"/>
              </a:rPr>
              <a:t>• </a:t>
            </a:r>
            <a:r>
              <a:rPr lang="en-US" sz="1000" b="1" dirty="0" smtClean="0">
                <a:latin typeface="Calibri" pitchFamily="34" charset="0"/>
                <a:ea typeface="Times New Roman"/>
                <a:cs typeface="Arial" pitchFamily="34" charset="0"/>
              </a:rPr>
              <a:t>AI/AN</a:t>
            </a:r>
            <a:r>
              <a:rPr lang="en-US" sz="1000" b="1" dirty="0">
                <a:latin typeface="Calibri" pitchFamily="34" charset="0"/>
                <a:ea typeface="Times New Roman"/>
                <a:cs typeface="Arial" pitchFamily="34" charset="0"/>
              </a:rPr>
              <a:t>:</a:t>
            </a:r>
            <a:r>
              <a:rPr lang="en-US" sz="1000" b="1" dirty="0" smtClean="0">
                <a:latin typeface="Calibri" pitchFamily="34" charset="0"/>
                <a:ea typeface="Times New Roman"/>
                <a:cs typeface="Arial" pitchFamily="34" charset="0"/>
              </a:rPr>
              <a:t> </a:t>
            </a:r>
            <a:r>
              <a:rPr lang="en-US" sz="1000" dirty="0">
                <a:latin typeface="Calibri" pitchFamily="34" charset="0"/>
                <a:ea typeface="Times New Roman"/>
                <a:cs typeface="Arial" pitchFamily="34" charset="0"/>
              </a:rPr>
              <a:t>American Indian/Alaska Native</a:t>
            </a:r>
          </a:p>
          <a:p>
            <a:r>
              <a:rPr lang="en-US" sz="1000" dirty="0">
                <a:latin typeface="Calibri" pitchFamily="34" charset="0"/>
                <a:cs typeface="Arial" pitchFamily="34" charset="0"/>
              </a:rPr>
              <a:t>• </a:t>
            </a:r>
            <a:r>
              <a:rPr lang="en-US" sz="1000" b="1" dirty="0" smtClean="0">
                <a:latin typeface="Calibri" pitchFamily="34" charset="0"/>
                <a:ea typeface="Times New Roman"/>
                <a:cs typeface="Arial" pitchFamily="34" charset="0"/>
              </a:rPr>
              <a:t>NHW</a:t>
            </a:r>
            <a:r>
              <a:rPr lang="en-US" sz="1000" b="1" dirty="0">
                <a:latin typeface="Calibri" pitchFamily="34" charset="0"/>
                <a:ea typeface="Times New Roman"/>
                <a:cs typeface="Arial" pitchFamily="34" charset="0"/>
              </a:rPr>
              <a:t>: </a:t>
            </a:r>
            <a:r>
              <a:rPr lang="en-US" sz="1000" dirty="0">
                <a:latin typeface="Calibri" pitchFamily="34" charset="0"/>
                <a:ea typeface="Times New Roman"/>
                <a:cs typeface="Arial" pitchFamily="34" charset="0"/>
              </a:rPr>
              <a:t>Non-Hispanic </a:t>
            </a:r>
            <a:r>
              <a:rPr lang="en-US" sz="1000" dirty="0" smtClean="0">
                <a:latin typeface="Calibri" pitchFamily="34" charset="0"/>
                <a:ea typeface="Times New Roman"/>
                <a:cs typeface="Arial" pitchFamily="34" charset="0"/>
              </a:rPr>
              <a:t>White</a:t>
            </a:r>
            <a:endParaRPr lang="en-US" sz="1000" dirty="0">
              <a:latin typeface="Calibri" pitchFamily="34" charset="0"/>
              <a:ea typeface="Times New Roman"/>
              <a:cs typeface="Arial" pitchFamily="34" charset="0"/>
            </a:endParaRPr>
          </a:p>
        </p:txBody>
      </p:sp>
      <p:graphicFrame>
        <p:nvGraphicFramePr>
          <p:cNvPr id="24" name="Chart 23"/>
          <p:cNvGraphicFramePr>
            <a:graphicFrameLocks/>
          </p:cNvGraphicFramePr>
          <p:nvPr>
            <p:extLst>
              <p:ext uri="{D42A27DB-BD31-4B8C-83A1-F6EECF244321}">
                <p14:modId xmlns:p14="http://schemas.microsoft.com/office/powerpoint/2010/main" val="832093867"/>
              </p:ext>
            </p:extLst>
          </p:nvPr>
        </p:nvGraphicFramePr>
        <p:xfrm>
          <a:off x="2974340" y="2971558"/>
          <a:ext cx="3883660" cy="266724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503057445"/>
              </p:ext>
            </p:extLst>
          </p:nvPr>
        </p:nvGraphicFramePr>
        <p:xfrm>
          <a:off x="3710940" y="6208931"/>
          <a:ext cx="3116580" cy="1580352"/>
        </p:xfrm>
        <a:graphic>
          <a:graphicData uri="http://schemas.openxmlformats.org/drawingml/2006/table">
            <a:tbl>
              <a:tblPr>
                <a:tableStyleId>{5C22544A-7EE6-4342-B048-85BDC9FD1C3A}</a:tableStyleId>
              </a:tblPr>
              <a:tblGrid>
                <a:gridCol w="2143376"/>
                <a:gridCol w="486602"/>
                <a:gridCol w="486602"/>
              </a:tblGrid>
              <a:tr h="215044">
                <a:tc gridSpan="3">
                  <a:txBody>
                    <a:bodyPr/>
                    <a:lstStyle/>
                    <a:p>
                      <a:pPr algn="ctr" fontAlgn="b"/>
                      <a:r>
                        <a:rPr lang="en-US" sz="1200" b="1" u="none" strike="noStrike" dirty="0">
                          <a:effectLst/>
                          <a:latin typeface="Calibri" pitchFamily="34" charset="0"/>
                        </a:rPr>
                        <a:t>Physical Characteristics of Mothers</a:t>
                      </a:r>
                      <a:endParaRPr lang="en-US" sz="12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hMerge="1">
                  <a:txBody>
                    <a:bodyPr/>
                    <a:lstStyle/>
                    <a:p>
                      <a:endParaRPr lang="en-US"/>
                    </a:p>
                  </a:txBody>
                  <a:tcPr/>
                </a:tc>
                <a:tc hMerge="1">
                  <a:txBody>
                    <a:bodyPr/>
                    <a:lstStyle/>
                    <a:p>
                      <a:endParaRPr lang="en-US"/>
                    </a:p>
                  </a:txBody>
                  <a:tcPr/>
                </a:tc>
              </a:tr>
              <a:tr h="181024">
                <a:tc>
                  <a:txBody>
                    <a:bodyPr/>
                    <a:lstStyle/>
                    <a:p>
                      <a:pPr algn="ctr" fontAlgn="b"/>
                      <a:r>
                        <a:rPr lang="en-US" sz="1000" b="1" u="none" strike="noStrike" dirty="0">
                          <a:effectLst/>
                          <a:latin typeface="Calibri" pitchFamily="34" charset="0"/>
                        </a:rPr>
                        <a:t> </a:t>
                      </a:r>
                      <a:endParaRPr lang="en-US" sz="10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a:txBody>
                    <a:bodyPr/>
                    <a:lstStyle/>
                    <a:p>
                      <a:pPr algn="ctr" fontAlgn="b"/>
                      <a:r>
                        <a:rPr lang="en-US" sz="1000" b="1" u="none" strike="noStrike" dirty="0">
                          <a:effectLst/>
                          <a:latin typeface="Calibri" pitchFamily="34" charset="0"/>
                        </a:rPr>
                        <a:t>AI/AN</a:t>
                      </a:r>
                      <a:endParaRPr lang="en-US" sz="10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a:txBody>
                    <a:bodyPr/>
                    <a:lstStyle/>
                    <a:p>
                      <a:pPr algn="ctr" fontAlgn="b"/>
                      <a:r>
                        <a:rPr lang="en-US" sz="1000" b="1" u="none" strike="noStrike" dirty="0">
                          <a:effectLst/>
                          <a:latin typeface="Calibri" pitchFamily="34" charset="0"/>
                        </a:rPr>
                        <a:t>NHW</a:t>
                      </a:r>
                      <a:endParaRPr lang="en-US" sz="10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r>
              <a:tr h="225586">
                <a:tc>
                  <a:txBody>
                    <a:bodyPr/>
                    <a:lstStyle/>
                    <a:p>
                      <a:pPr algn="l" fontAlgn="b"/>
                      <a:r>
                        <a:rPr lang="en-US" sz="1000" b="1" u="none" strike="noStrike" dirty="0" smtClean="0">
                          <a:effectLst/>
                          <a:latin typeface="Calibri" pitchFamily="34" charset="0"/>
                        </a:rPr>
                        <a:t> Pre-Pregnancy </a:t>
                      </a:r>
                      <a:r>
                        <a:rPr lang="en-US" sz="1000" b="1" u="none" strike="noStrike" dirty="0">
                          <a:effectLst/>
                          <a:latin typeface="Calibri" pitchFamily="34" charset="0"/>
                        </a:rPr>
                        <a:t>Body Mass Index (BMI)</a:t>
                      </a:r>
                      <a:endParaRPr lang="en-US" sz="1000" b="1" i="0" u="none" strike="noStrike" dirty="0">
                        <a:solidFill>
                          <a:srgbClr val="000000"/>
                        </a:solidFill>
                        <a:effectLst/>
                        <a:latin typeface="Calibri" pitchFamily="34" charset="0"/>
                      </a:endParaRPr>
                    </a:p>
                  </a:txBody>
                  <a:tcPr marL="7620" marR="7620" marT="7620" marB="0" anchor="b"/>
                </a:tc>
                <a:tc>
                  <a:txBody>
                    <a:bodyPr/>
                    <a:lstStyle/>
                    <a:p>
                      <a:endParaRPr lang="en-US"/>
                    </a:p>
                  </a:txBody>
                  <a:tcPr marL="7620" marR="7620" marT="7620" marB="0" anchor="b"/>
                </a:tc>
                <a:tc>
                  <a:txBody>
                    <a:bodyPr/>
                    <a:lstStyle/>
                    <a:p>
                      <a:endParaRPr lang="en-US" dirty="0"/>
                    </a:p>
                  </a:txBody>
                  <a:tcPr marL="7620" marR="7620" marT="7620" marB="0" anchor="b"/>
                </a:tc>
              </a:tr>
              <a:tr h="225586">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u="none" strike="noStrike" dirty="0" smtClean="0">
                          <a:effectLst/>
                          <a:latin typeface="Calibri" pitchFamily="34" charset="0"/>
                        </a:rPr>
                        <a:t>Normal or Underweight (&lt;25)</a:t>
                      </a:r>
                      <a:endParaRPr lang="en-US" sz="1000" b="0" i="0" u="none" strike="noStrike" dirty="0" smtClean="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41.9%</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56.5%</a:t>
                      </a:r>
                      <a:endParaRPr lang="en-US" sz="1000" b="0" i="0" u="none" strike="noStrike" dirty="0">
                        <a:solidFill>
                          <a:srgbClr val="000000"/>
                        </a:solidFill>
                        <a:effectLst/>
                        <a:latin typeface="Calibri" pitchFamily="34" charset="0"/>
                      </a:endParaRPr>
                    </a:p>
                  </a:txBody>
                  <a:tcPr marL="7620" marR="7620" marT="7620" marB="0" anchor="b"/>
                </a:tc>
              </a:tr>
              <a:tr h="225586">
                <a:tc>
                  <a:txBody>
                    <a:bodyPr/>
                    <a:lstStyle/>
                    <a:p>
                      <a:pPr algn="l" fontAlgn="b"/>
                      <a:r>
                        <a:rPr lang="en-US" sz="1000" u="none" strike="noStrike" dirty="0" smtClean="0">
                          <a:effectLst/>
                          <a:latin typeface="Calibri" pitchFamily="34" charset="0"/>
                        </a:rPr>
                        <a:t>Overweight or Obese (≥25) </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58.1%</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43.5%</a:t>
                      </a:r>
                      <a:endParaRPr lang="en-US" sz="1000" b="0" i="0" u="none" strike="noStrike" dirty="0">
                        <a:solidFill>
                          <a:srgbClr val="000000"/>
                        </a:solidFill>
                        <a:effectLst/>
                        <a:latin typeface="Calibri" pitchFamily="34" charset="0"/>
                      </a:endParaRPr>
                    </a:p>
                  </a:txBody>
                  <a:tcPr marL="7620" marR="7620" marT="7620" marB="0" anchor="b"/>
                </a:tc>
              </a:tr>
              <a:tr h="225586">
                <a:tc>
                  <a:txBody>
                    <a:bodyPr/>
                    <a:lstStyle/>
                    <a:p>
                      <a:pPr algn="l" fontAlgn="b"/>
                      <a:r>
                        <a:rPr lang="en-US" sz="1000" b="1" u="none" strike="noStrike" dirty="0" smtClean="0">
                          <a:effectLst/>
                          <a:latin typeface="Calibri" pitchFamily="34" charset="0"/>
                        </a:rPr>
                        <a:t> Pre-Pregnancy </a:t>
                      </a:r>
                      <a:r>
                        <a:rPr lang="en-US" sz="1000" b="1" u="none" strike="noStrike" dirty="0">
                          <a:effectLst/>
                          <a:latin typeface="Calibri" pitchFamily="34" charset="0"/>
                        </a:rPr>
                        <a:t>Diabetes</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1.2%</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0.6%</a:t>
                      </a:r>
                      <a:endParaRPr lang="en-US" sz="1000" b="0" i="0" u="none" strike="noStrike">
                        <a:solidFill>
                          <a:srgbClr val="000000"/>
                        </a:solidFill>
                        <a:effectLst/>
                        <a:latin typeface="Calibri" pitchFamily="34" charset="0"/>
                      </a:endParaRPr>
                    </a:p>
                  </a:txBody>
                  <a:tcPr marL="7620" marR="7620" marT="7620" marB="0" anchor="b"/>
                </a:tc>
              </a:tr>
              <a:tr h="225586">
                <a:tc>
                  <a:txBody>
                    <a:bodyPr/>
                    <a:lstStyle/>
                    <a:p>
                      <a:pPr algn="l" fontAlgn="b"/>
                      <a:r>
                        <a:rPr lang="en-US" sz="1000" b="1" u="none" strike="noStrike" dirty="0" smtClean="0">
                          <a:effectLst/>
                          <a:latin typeface="Calibri" pitchFamily="34" charset="0"/>
                        </a:rPr>
                        <a:t> Pre-Pregnancy </a:t>
                      </a:r>
                      <a:r>
                        <a:rPr lang="en-US" sz="1000" b="1" u="none" strike="noStrike" dirty="0">
                          <a:effectLst/>
                          <a:latin typeface="Calibri" pitchFamily="34" charset="0"/>
                        </a:rPr>
                        <a:t>Hypertension</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1.1%</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1.0%</a:t>
                      </a:r>
                      <a:endParaRPr lang="en-US" sz="1000" b="0" i="0" u="none" strike="noStrike" dirty="0">
                        <a:solidFill>
                          <a:srgbClr val="000000"/>
                        </a:solidFill>
                        <a:effectLst/>
                        <a:latin typeface="Calibri" pitchFamily="34" charset="0"/>
                      </a:endParaRPr>
                    </a:p>
                  </a:txBody>
                  <a:tcPr marL="7620" marR="7620" marT="7620" marB="0" anchor="b"/>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213517429"/>
              </p:ext>
            </p:extLst>
          </p:nvPr>
        </p:nvGraphicFramePr>
        <p:xfrm>
          <a:off x="152400" y="3657600"/>
          <a:ext cx="2750819" cy="2134599"/>
        </p:xfrm>
        <a:graphic>
          <a:graphicData uri="http://schemas.openxmlformats.org/drawingml/2006/table">
            <a:tbl>
              <a:tblPr>
                <a:tableStyleId>{5C22544A-7EE6-4342-B048-85BDC9FD1C3A}</a:tableStyleId>
              </a:tblPr>
              <a:tblGrid>
                <a:gridCol w="1924867"/>
                <a:gridCol w="412976"/>
                <a:gridCol w="412976"/>
              </a:tblGrid>
              <a:tr h="189501">
                <a:tc gridSpan="3">
                  <a:txBody>
                    <a:bodyPr/>
                    <a:lstStyle/>
                    <a:p>
                      <a:pPr algn="ctr" fontAlgn="b"/>
                      <a:r>
                        <a:rPr lang="en-US" sz="1200" b="1" u="none" strike="noStrike" dirty="0">
                          <a:effectLst/>
                          <a:latin typeface="Calibri" pitchFamily="34" charset="0"/>
                        </a:rPr>
                        <a:t>Demographic Characteristics of Mothers</a:t>
                      </a:r>
                      <a:endParaRPr lang="en-US" sz="12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hMerge="1">
                  <a:txBody>
                    <a:bodyPr/>
                    <a:lstStyle/>
                    <a:p>
                      <a:endParaRPr lang="en-US"/>
                    </a:p>
                  </a:txBody>
                  <a:tcPr/>
                </a:tc>
                <a:tc hMerge="1">
                  <a:txBody>
                    <a:bodyPr/>
                    <a:lstStyle/>
                    <a:p>
                      <a:endParaRPr lang="en-US"/>
                    </a:p>
                  </a:txBody>
                  <a:tcPr/>
                </a:tc>
              </a:tr>
              <a:tr h="208839">
                <a:tc>
                  <a:txBody>
                    <a:bodyPr/>
                    <a:lstStyle/>
                    <a:p>
                      <a:pPr algn="ctr" fontAlgn="b"/>
                      <a:r>
                        <a:rPr lang="en-US" sz="1000" b="1" u="none" strike="noStrike" dirty="0">
                          <a:effectLst/>
                          <a:latin typeface="Calibri" pitchFamily="34" charset="0"/>
                        </a:rPr>
                        <a:t> </a:t>
                      </a:r>
                      <a:endParaRPr lang="en-US" sz="10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a:txBody>
                    <a:bodyPr/>
                    <a:lstStyle/>
                    <a:p>
                      <a:pPr algn="ctr" fontAlgn="b"/>
                      <a:r>
                        <a:rPr lang="en-US" sz="1000" b="1" u="none" strike="noStrike" dirty="0">
                          <a:effectLst/>
                          <a:latin typeface="Calibri" pitchFamily="34" charset="0"/>
                        </a:rPr>
                        <a:t>AI/AN</a:t>
                      </a:r>
                      <a:endParaRPr lang="en-US" sz="10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a:txBody>
                    <a:bodyPr/>
                    <a:lstStyle/>
                    <a:p>
                      <a:pPr algn="ctr" fontAlgn="b"/>
                      <a:r>
                        <a:rPr lang="en-US" sz="1000" b="1" u="none" strike="noStrike" dirty="0">
                          <a:effectLst/>
                          <a:latin typeface="Calibri" pitchFamily="34" charset="0"/>
                        </a:rPr>
                        <a:t>NHW</a:t>
                      </a:r>
                      <a:endParaRPr lang="en-US" sz="10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r>
              <a:tr h="208839">
                <a:tc>
                  <a:txBody>
                    <a:bodyPr/>
                    <a:lstStyle/>
                    <a:p>
                      <a:pPr algn="l" fontAlgn="b"/>
                      <a:r>
                        <a:rPr lang="en-US" sz="1000" b="1" u="none" strike="noStrike" dirty="0" smtClean="0">
                          <a:effectLst/>
                          <a:latin typeface="Calibri" pitchFamily="34" charset="0"/>
                        </a:rPr>
                        <a:t> Marital Status</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l"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l" fontAlgn="b"/>
                      <a:r>
                        <a:rPr lang="en-US" sz="1000" u="none" strike="noStrike">
                          <a:effectLst/>
                          <a:latin typeface="Calibri" pitchFamily="34" charset="0"/>
                        </a:rPr>
                        <a:t> </a:t>
                      </a:r>
                      <a:endParaRPr lang="en-US" sz="1000" b="0" i="0" u="none" strike="noStrike">
                        <a:solidFill>
                          <a:srgbClr val="000000"/>
                        </a:solidFill>
                        <a:effectLst/>
                        <a:latin typeface="Calibri" pitchFamily="34" charset="0"/>
                      </a:endParaRPr>
                    </a:p>
                  </a:txBody>
                  <a:tcPr marL="7620" marR="7620" marT="7620" marB="0" anchor="b"/>
                </a:tc>
              </a:tr>
              <a:tr h="208839">
                <a:tc>
                  <a:txBody>
                    <a:bodyPr/>
                    <a:lstStyle/>
                    <a:p>
                      <a:pPr algn="l" fontAlgn="b"/>
                      <a:r>
                        <a:rPr lang="en-US" sz="1000" u="none" strike="noStrike" dirty="0">
                          <a:effectLst/>
                          <a:latin typeface="Calibri" pitchFamily="34" charset="0"/>
                        </a:rPr>
                        <a:t>Married</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48.4%</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78.6%</a:t>
                      </a:r>
                      <a:endParaRPr lang="en-US" sz="1000" b="0" i="0" u="none" strike="noStrike">
                        <a:solidFill>
                          <a:srgbClr val="000000"/>
                        </a:solidFill>
                        <a:effectLst/>
                        <a:latin typeface="Calibri" pitchFamily="34" charset="0"/>
                      </a:endParaRPr>
                    </a:p>
                  </a:txBody>
                  <a:tcPr marL="7620" marR="7620" marT="7620" marB="0" anchor="b"/>
                </a:tc>
              </a:tr>
              <a:tr h="208839">
                <a:tc>
                  <a:txBody>
                    <a:bodyPr/>
                    <a:lstStyle/>
                    <a:p>
                      <a:pPr algn="l" fontAlgn="b"/>
                      <a:r>
                        <a:rPr lang="en-US" sz="1000" u="none" strike="noStrike" dirty="0">
                          <a:effectLst/>
                          <a:latin typeface="Calibri" pitchFamily="34" charset="0"/>
                        </a:rPr>
                        <a:t>Unmarried</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51.6%</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21.4%</a:t>
                      </a:r>
                      <a:endParaRPr lang="en-US" sz="1000" b="0" i="0" u="none" strike="noStrike" dirty="0">
                        <a:solidFill>
                          <a:srgbClr val="000000"/>
                        </a:solidFill>
                        <a:effectLst/>
                        <a:latin typeface="Calibri" pitchFamily="34" charset="0"/>
                      </a:endParaRPr>
                    </a:p>
                  </a:txBody>
                  <a:tcPr marL="7620" marR="7620" marT="7620" marB="0" anchor="b"/>
                </a:tc>
              </a:tr>
              <a:tr h="208839">
                <a:tc>
                  <a:txBody>
                    <a:bodyPr/>
                    <a:lstStyle/>
                    <a:p>
                      <a:pPr algn="l" fontAlgn="b"/>
                      <a:r>
                        <a:rPr lang="en-US" sz="1000" b="1" u="none" strike="noStrike" dirty="0" smtClean="0">
                          <a:effectLst/>
                          <a:latin typeface="Calibri" pitchFamily="34" charset="0"/>
                        </a:rPr>
                        <a:t> Education</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r>
              <a:tr h="217542">
                <a:tc>
                  <a:txBody>
                    <a:bodyPr/>
                    <a:lstStyle/>
                    <a:p>
                      <a:pPr algn="l" fontAlgn="b"/>
                      <a:r>
                        <a:rPr lang="en-US" sz="1000" u="none" strike="noStrike" dirty="0">
                          <a:effectLst/>
                          <a:latin typeface="Calibri" pitchFamily="34" charset="0"/>
                        </a:rPr>
                        <a:t>≤12th grade, no Diploma/GED</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24.2%</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9.2%</a:t>
                      </a:r>
                      <a:endParaRPr lang="en-US" sz="1000" b="0" i="0" u="none" strike="noStrike" dirty="0">
                        <a:solidFill>
                          <a:srgbClr val="000000"/>
                        </a:solidFill>
                        <a:effectLst/>
                        <a:latin typeface="Calibri" pitchFamily="34" charset="0"/>
                      </a:endParaRPr>
                    </a:p>
                  </a:txBody>
                  <a:tcPr marL="7620" marR="7620" marT="7620" marB="0" anchor="b"/>
                </a:tc>
              </a:tr>
              <a:tr h="217542">
                <a:tc>
                  <a:txBody>
                    <a:bodyPr/>
                    <a:lstStyle/>
                    <a:p>
                      <a:pPr algn="l" fontAlgn="b"/>
                      <a:r>
                        <a:rPr lang="en-US" sz="1000" u="none" strike="noStrike" dirty="0">
                          <a:effectLst/>
                          <a:latin typeface="Calibri" pitchFamily="34" charset="0"/>
                        </a:rPr>
                        <a:t>Diploma/GED or higher</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75.8%</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90.8%</a:t>
                      </a:r>
                      <a:endParaRPr lang="en-US" sz="1000" b="0" i="0" u="none" strike="noStrike" dirty="0">
                        <a:solidFill>
                          <a:srgbClr val="000000"/>
                        </a:solidFill>
                        <a:effectLst/>
                        <a:latin typeface="Calibri" pitchFamily="34" charset="0"/>
                      </a:endParaRPr>
                    </a:p>
                  </a:txBody>
                  <a:tcPr marL="7620" marR="7620" marT="7620" marB="0" anchor="b"/>
                </a:tc>
              </a:tr>
              <a:tr h="436240">
                <a:tc>
                  <a:txBody>
                    <a:bodyPr/>
                    <a:lstStyle/>
                    <a:p>
                      <a:pPr algn="l" fontAlgn="b"/>
                      <a:r>
                        <a:rPr lang="en-US" sz="1000" b="1" u="none" strike="noStrike" dirty="0" smtClean="0">
                          <a:effectLst/>
                          <a:latin typeface="Calibri" pitchFamily="34" charset="0"/>
                        </a:rPr>
                        <a:t> WIC use </a:t>
                      </a:r>
                      <a:r>
                        <a:rPr lang="en-US" sz="1000" u="none" strike="noStrike" dirty="0" smtClean="0">
                          <a:effectLst/>
                          <a:latin typeface="Calibri" pitchFamily="34" charset="0"/>
                        </a:rPr>
                        <a:t>(Special</a:t>
                      </a:r>
                      <a:r>
                        <a:rPr lang="en-US" sz="1000" u="none" strike="noStrike" baseline="0" dirty="0" smtClean="0">
                          <a:effectLst/>
                          <a:latin typeface="Calibri" pitchFamily="34" charset="0"/>
                        </a:rPr>
                        <a:t> Supplemental</a:t>
                      </a:r>
                    </a:p>
                    <a:p>
                      <a:pPr algn="l" fontAlgn="b"/>
                      <a:r>
                        <a:rPr lang="en-US" sz="1000" u="none" strike="noStrike" baseline="0" dirty="0" smtClean="0">
                          <a:effectLst/>
                          <a:latin typeface="Calibri" pitchFamily="34" charset="0"/>
                        </a:rPr>
                        <a:t> Nutrition Program for Women,</a:t>
                      </a:r>
                    </a:p>
                    <a:p>
                      <a:pPr algn="l" fontAlgn="b"/>
                      <a:r>
                        <a:rPr lang="en-US" sz="1000" u="none" strike="noStrike" baseline="0" dirty="0" smtClean="0">
                          <a:effectLst/>
                          <a:latin typeface="Calibri" pitchFamily="34" charset="0"/>
                        </a:rPr>
                        <a:t> Infants, and Children)</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r>
                        <a:rPr lang="en-US" sz="1000" u="none" strike="noStrike" dirty="0" smtClean="0">
                          <a:effectLst/>
                          <a:latin typeface="Calibri" pitchFamily="34" charset="0"/>
                        </a:rPr>
                        <a:t>61.2%</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smtClean="0">
                          <a:effectLst/>
                          <a:latin typeface="Calibri" pitchFamily="34" charset="0"/>
                        </a:rPr>
                        <a:t>34.5%</a:t>
                      </a:r>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r>
            </a:tbl>
          </a:graphicData>
        </a:graphic>
      </p:graphicFrame>
      <p:sp>
        <p:nvSpPr>
          <p:cNvPr id="10" name="Text Box 2"/>
          <p:cNvSpPr txBox="1">
            <a:spLocks noChangeArrowheads="1"/>
          </p:cNvSpPr>
          <p:nvPr/>
        </p:nvSpPr>
        <p:spPr bwMode="auto">
          <a:xfrm>
            <a:off x="-7620" y="2619133"/>
            <a:ext cx="6858000" cy="352425"/>
          </a:xfrm>
          <a:prstGeom prst="rect">
            <a:avLst/>
          </a:prstGeom>
          <a:solidFill>
            <a:schemeClr val="accent1"/>
          </a:solidFill>
          <a:ln w="38100">
            <a:solidFill>
              <a:srgbClr val="F2F2F2"/>
            </a:solidFill>
            <a:miter lim="800000"/>
            <a:headEnd/>
            <a:tailEnd/>
          </a:ln>
          <a:effectLst>
            <a:outerShdw dist="28398" dir="3806097" algn="ctr" rotWithShape="0">
              <a:srgbClr val="205867">
                <a:alpha val="50000"/>
              </a:srgbClr>
            </a:outerShdw>
          </a:effectLst>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en-US" sz="1400" b="1" dirty="0" smtClean="0">
                <a:solidFill>
                  <a:schemeClr val="bg1"/>
                </a:solidFill>
                <a:latin typeface="Calibri" pitchFamily="34" charset="0"/>
              </a:rPr>
              <a:t>Characteristics of Mothers</a:t>
            </a:r>
            <a:endParaRPr lang="en-US" dirty="0" smtClean="0">
              <a:solidFill>
                <a:schemeClr val="bg1"/>
              </a:solidFill>
              <a:latin typeface="Calibri" pitchFamily="34" charset="0"/>
            </a:endParaRPr>
          </a:p>
        </p:txBody>
      </p:sp>
      <p:graphicFrame>
        <p:nvGraphicFramePr>
          <p:cNvPr id="17" name="Chart 16"/>
          <p:cNvGraphicFramePr>
            <a:graphicFrameLocks/>
          </p:cNvGraphicFramePr>
          <p:nvPr>
            <p:extLst>
              <p:ext uri="{D42A27DB-BD31-4B8C-83A1-F6EECF244321}">
                <p14:modId xmlns:p14="http://schemas.microsoft.com/office/powerpoint/2010/main" val="1406950293"/>
              </p:ext>
            </p:extLst>
          </p:nvPr>
        </p:nvGraphicFramePr>
        <p:xfrm>
          <a:off x="0" y="5943600"/>
          <a:ext cx="3581400" cy="2738229"/>
        </p:xfrm>
        <a:graphic>
          <a:graphicData uri="http://schemas.openxmlformats.org/drawingml/2006/chart">
            <c:chart xmlns:c="http://schemas.openxmlformats.org/drawingml/2006/chart" xmlns:r="http://schemas.openxmlformats.org/officeDocument/2006/relationships" r:id="rId4"/>
          </a:graphicData>
        </a:graphic>
      </p:graphicFrame>
      <p:sp>
        <p:nvSpPr>
          <p:cNvPr id="19" name="TextBox 18"/>
          <p:cNvSpPr txBox="1"/>
          <p:nvPr/>
        </p:nvSpPr>
        <p:spPr>
          <a:xfrm>
            <a:off x="3497580" y="7773710"/>
            <a:ext cx="3444240" cy="923330"/>
          </a:xfrm>
          <a:prstGeom prst="rect">
            <a:avLst/>
          </a:prstGeom>
          <a:noFill/>
        </p:spPr>
        <p:txBody>
          <a:bodyPr wrap="square" rtlCol="0">
            <a:spAutoFit/>
          </a:bodyPr>
          <a:lstStyle/>
          <a:p>
            <a:r>
              <a:rPr lang="en-US" sz="900" b="1" i="1" dirty="0" smtClean="0">
                <a:latin typeface="Calibri" pitchFamily="34" charset="0"/>
              </a:rPr>
              <a:t>*Birth Rate (10-14 years old):</a:t>
            </a:r>
            <a:r>
              <a:rPr lang="en-US" sz="900" i="1" dirty="0" smtClean="0">
                <a:latin typeface="Calibri" pitchFamily="34" charset="0"/>
              </a:rPr>
              <a:t> </a:t>
            </a:r>
            <a:endParaRPr lang="en-US" sz="900" i="1" dirty="0">
              <a:latin typeface="Calibri" pitchFamily="34" charset="0"/>
            </a:endParaRPr>
          </a:p>
          <a:p>
            <a:r>
              <a:rPr lang="en-US" sz="900" i="1" dirty="0">
                <a:latin typeface="Calibri" pitchFamily="34" charset="0"/>
              </a:rPr>
              <a:t> </a:t>
            </a:r>
            <a:r>
              <a:rPr lang="en-US" sz="900" i="1" dirty="0" smtClean="0">
                <a:latin typeface="Calibri" pitchFamily="34" charset="0"/>
              </a:rPr>
              <a:t># </a:t>
            </a:r>
            <a:r>
              <a:rPr lang="en-US" sz="900" i="1" dirty="0">
                <a:latin typeface="Calibri" pitchFamily="34" charset="0"/>
              </a:rPr>
              <a:t>births to </a:t>
            </a:r>
            <a:r>
              <a:rPr lang="en-US" sz="900" i="1" dirty="0" smtClean="0">
                <a:latin typeface="Calibri" pitchFamily="34" charset="0"/>
              </a:rPr>
              <a:t>females ages 10-14 per </a:t>
            </a:r>
            <a:r>
              <a:rPr lang="en-US" sz="900" i="1" dirty="0">
                <a:latin typeface="Calibri" pitchFamily="34" charset="0"/>
              </a:rPr>
              <a:t>1,000 females </a:t>
            </a:r>
            <a:r>
              <a:rPr lang="en-US" sz="900" i="1" dirty="0" smtClean="0">
                <a:latin typeface="Calibri" pitchFamily="34" charset="0"/>
              </a:rPr>
              <a:t>ages 10-14 per year</a:t>
            </a:r>
            <a:endParaRPr lang="en-US" sz="900" i="1" dirty="0">
              <a:latin typeface="Calibri" pitchFamily="34" charset="0"/>
            </a:endParaRPr>
          </a:p>
          <a:p>
            <a:r>
              <a:rPr lang="en-US" sz="900" b="1" i="1" baseline="30000" dirty="0" smtClean="0">
                <a:latin typeface="Calibri" pitchFamily="34" charset="0"/>
              </a:rPr>
              <a:t>†</a:t>
            </a:r>
            <a:r>
              <a:rPr lang="en-US" sz="900" b="1" i="1" dirty="0" smtClean="0">
                <a:latin typeface="Calibri" pitchFamily="34" charset="0"/>
              </a:rPr>
              <a:t>Birth Rate (15-19 years old):</a:t>
            </a:r>
            <a:endParaRPr lang="en-US" sz="900" i="1" dirty="0" smtClean="0">
              <a:latin typeface="Calibri" pitchFamily="34" charset="0"/>
            </a:endParaRPr>
          </a:p>
          <a:p>
            <a:r>
              <a:rPr lang="en-US" sz="900" i="1" dirty="0" smtClean="0">
                <a:latin typeface="Calibri" pitchFamily="34" charset="0"/>
              </a:rPr>
              <a:t> # births to females ages 15-19 per 1,000 females ages 15-19 per year</a:t>
            </a:r>
          </a:p>
          <a:p>
            <a:r>
              <a:rPr lang="en-US" sz="900" b="1" i="1" baseline="30000" dirty="0" smtClean="0">
                <a:latin typeface="Calibri" pitchFamily="34" charset="0"/>
              </a:rPr>
              <a:t>‡</a:t>
            </a:r>
            <a:r>
              <a:rPr lang="en-US" sz="900" b="1" i="1" dirty="0">
                <a:latin typeface="Calibri" pitchFamily="34" charset="0"/>
              </a:rPr>
              <a:t>General Fertility Rate (GFR</a:t>
            </a:r>
            <a:r>
              <a:rPr lang="en-US" sz="900" b="1" i="1" dirty="0" smtClean="0">
                <a:latin typeface="Calibri" pitchFamily="34" charset="0"/>
              </a:rPr>
              <a:t>) (15-44 years old):</a:t>
            </a:r>
            <a:r>
              <a:rPr lang="en-US" sz="900" i="1" dirty="0" smtClean="0">
                <a:latin typeface="Calibri" pitchFamily="34" charset="0"/>
              </a:rPr>
              <a:t> </a:t>
            </a:r>
            <a:endParaRPr lang="en-US" sz="900" i="1" dirty="0">
              <a:latin typeface="Calibri" pitchFamily="34" charset="0"/>
            </a:endParaRPr>
          </a:p>
          <a:p>
            <a:r>
              <a:rPr lang="en-US" sz="900" i="1" dirty="0">
                <a:latin typeface="Calibri" pitchFamily="34" charset="0"/>
              </a:rPr>
              <a:t> </a:t>
            </a:r>
            <a:r>
              <a:rPr lang="en-US" sz="900" i="1" dirty="0" smtClean="0">
                <a:latin typeface="Calibri" pitchFamily="34" charset="0"/>
              </a:rPr>
              <a:t># </a:t>
            </a:r>
            <a:r>
              <a:rPr lang="en-US" sz="900" i="1" dirty="0">
                <a:latin typeface="Calibri" pitchFamily="34" charset="0"/>
              </a:rPr>
              <a:t>live births to females </a:t>
            </a:r>
            <a:r>
              <a:rPr lang="en-US" sz="900" i="1" dirty="0" smtClean="0">
                <a:latin typeface="Calibri" pitchFamily="34" charset="0"/>
              </a:rPr>
              <a:t>15-44 </a:t>
            </a:r>
            <a:r>
              <a:rPr lang="en-US" sz="900" i="1" dirty="0">
                <a:latin typeface="Calibri" pitchFamily="34" charset="0"/>
              </a:rPr>
              <a:t>per 1,000 females ages 15-44 per </a:t>
            </a:r>
            <a:r>
              <a:rPr lang="en-US" sz="900" i="1" dirty="0" smtClean="0">
                <a:latin typeface="Calibri" pitchFamily="34" charset="0"/>
              </a:rPr>
              <a:t>year</a:t>
            </a:r>
            <a:endParaRPr lang="en-US" sz="900" i="1" dirty="0">
              <a:latin typeface="Calibri" pitchFamily="34" charset="0"/>
            </a:endParaRPr>
          </a:p>
        </p:txBody>
      </p:sp>
      <p:sp>
        <p:nvSpPr>
          <p:cNvPr id="4" name="TextBox 3"/>
          <p:cNvSpPr txBox="1"/>
          <p:nvPr/>
        </p:nvSpPr>
        <p:spPr>
          <a:xfrm>
            <a:off x="4267200" y="5715000"/>
            <a:ext cx="1905000" cy="369332"/>
          </a:xfrm>
          <a:prstGeom prst="rect">
            <a:avLst/>
          </a:prstGeom>
          <a:noFill/>
          <a:ln>
            <a:solidFill>
              <a:schemeClr val="accent1"/>
            </a:solidFill>
          </a:ln>
        </p:spPr>
        <p:txBody>
          <a:bodyPr wrap="square" rtlCol="0">
            <a:spAutoFit/>
          </a:bodyPr>
          <a:lstStyle/>
          <a:p>
            <a:pPr algn="ctr"/>
            <a:r>
              <a:rPr lang="en-US" sz="900" b="1" i="1" dirty="0" smtClean="0">
                <a:latin typeface="Calibri"/>
                <a:cs typeface="Arial" pitchFamily="34" charset="0"/>
              </a:rPr>
              <a:t>Average </a:t>
            </a:r>
            <a:r>
              <a:rPr lang="en-US" sz="900" b="1" i="1" dirty="0">
                <a:latin typeface="Calibri"/>
                <a:cs typeface="Arial" pitchFamily="34" charset="0"/>
              </a:rPr>
              <a:t>Maternal Age By </a:t>
            </a:r>
            <a:r>
              <a:rPr lang="en-US" sz="900" b="1" i="1" dirty="0" smtClean="0">
                <a:latin typeface="Calibri"/>
                <a:cs typeface="Arial" pitchFamily="34" charset="0"/>
              </a:rPr>
              <a:t>Race:</a:t>
            </a:r>
            <a:endParaRPr lang="en-US" sz="900" b="1" i="1" dirty="0">
              <a:latin typeface="Calibri"/>
              <a:cs typeface="Arial" pitchFamily="34" charset="0"/>
            </a:endParaRPr>
          </a:p>
          <a:p>
            <a:r>
              <a:rPr lang="en-US" sz="900" dirty="0">
                <a:latin typeface="Calibri" pitchFamily="34" charset="0"/>
                <a:cs typeface="Arial" pitchFamily="34" charset="0"/>
              </a:rPr>
              <a:t> </a:t>
            </a:r>
            <a:r>
              <a:rPr lang="en-US" sz="900" dirty="0" smtClean="0">
                <a:latin typeface="Calibri" pitchFamily="34" charset="0"/>
                <a:cs typeface="Arial" pitchFamily="34" charset="0"/>
              </a:rPr>
              <a:t>  • </a:t>
            </a:r>
            <a:r>
              <a:rPr lang="en-US" sz="900" dirty="0">
                <a:latin typeface="Calibri" pitchFamily="34" charset="0"/>
                <a:cs typeface="Arial" pitchFamily="34" charset="0"/>
              </a:rPr>
              <a:t>AI/AN: </a:t>
            </a:r>
            <a:r>
              <a:rPr lang="en-US" sz="900" b="1" dirty="0">
                <a:latin typeface="Calibri" pitchFamily="34" charset="0"/>
                <a:cs typeface="Arial" pitchFamily="34" charset="0"/>
              </a:rPr>
              <a:t>25 </a:t>
            </a:r>
            <a:r>
              <a:rPr lang="en-US" sz="900" b="1" dirty="0" err="1" smtClean="0">
                <a:latin typeface="Calibri" pitchFamily="34" charset="0"/>
                <a:cs typeface="Arial" pitchFamily="34" charset="0"/>
              </a:rPr>
              <a:t>yrs</a:t>
            </a:r>
            <a:r>
              <a:rPr lang="en-US" sz="900" dirty="0" smtClean="0">
                <a:latin typeface="Calibri" pitchFamily="34" charset="0"/>
                <a:cs typeface="Arial" pitchFamily="34" charset="0"/>
              </a:rPr>
              <a:t>        • </a:t>
            </a:r>
            <a:r>
              <a:rPr lang="en-US" sz="900" dirty="0">
                <a:latin typeface="Calibri"/>
                <a:cs typeface="Arial" pitchFamily="34" charset="0"/>
              </a:rPr>
              <a:t>NHW</a:t>
            </a:r>
            <a:r>
              <a:rPr lang="en-US" sz="900" dirty="0">
                <a:latin typeface="Calibri" pitchFamily="34" charset="0"/>
                <a:cs typeface="Arial" pitchFamily="34" charset="0"/>
              </a:rPr>
              <a:t>: </a:t>
            </a:r>
            <a:r>
              <a:rPr lang="en-US" sz="900" b="1" dirty="0">
                <a:latin typeface="Calibri" pitchFamily="34" charset="0"/>
                <a:cs typeface="Arial" pitchFamily="34" charset="0"/>
              </a:rPr>
              <a:t>27 </a:t>
            </a:r>
            <a:r>
              <a:rPr lang="en-US" sz="900" b="1" dirty="0" err="1">
                <a:latin typeface="Calibri" pitchFamily="34" charset="0"/>
                <a:cs typeface="Arial" pitchFamily="34" charset="0"/>
              </a:rPr>
              <a:t>yrs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4914900" y="8843433"/>
            <a:ext cx="1600200" cy="529167"/>
          </a:xfrm>
        </p:spPr>
        <p:txBody>
          <a:bodyPr/>
          <a:lstStyle/>
          <a:p>
            <a:pPr>
              <a:defRPr/>
            </a:pPr>
            <a:fld id="{58307025-AA6F-441B-B69E-A8C8B558FF38}" type="slidenum">
              <a:rPr lang="en-US" i="1" smtClean="0"/>
              <a:pPr>
                <a:defRPr/>
              </a:pPr>
              <a:t>2</a:t>
            </a:fld>
            <a:endParaRPr lang="en-US" i="1" dirty="0"/>
          </a:p>
        </p:txBody>
      </p:sp>
      <p:sp>
        <p:nvSpPr>
          <p:cNvPr id="17" name="Footer Placeholder 4"/>
          <p:cNvSpPr>
            <a:spLocks noGrp="1"/>
          </p:cNvSpPr>
          <p:nvPr>
            <p:ph type="ftr" sz="quarter" idx="10"/>
          </p:nvPr>
        </p:nvSpPr>
        <p:spPr>
          <a:xfrm>
            <a:off x="2000250" y="8843433"/>
            <a:ext cx="3105150" cy="529167"/>
          </a:xfrm>
        </p:spPr>
        <p:txBody>
          <a:bodyPr/>
          <a:lstStyle/>
          <a:p>
            <a:pPr>
              <a:defRPr/>
            </a:pPr>
            <a:r>
              <a:rPr lang="en-US" i="1" dirty="0" smtClean="0"/>
              <a:t>Northwest Portland Area Indian Health Board</a:t>
            </a:r>
            <a:endParaRPr lang="en-US" i="1" dirty="0"/>
          </a:p>
        </p:txBody>
      </p:sp>
      <p:grpSp>
        <p:nvGrpSpPr>
          <p:cNvPr id="19" name="Group 18"/>
          <p:cNvGrpSpPr/>
          <p:nvPr/>
        </p:nvGrpSpPr>
        <p:grpSpPr>
          <a:xfrm>
            <a:off x="2667000" y="1094360"/>
            <a:ext cx="4553786" cy="2871660"/>
            <a:chOff x="-109291" y="105511"/>
            <a:chExt cx="6467411" cy="3099288"/>
          </a:xfrm>
        </p:grpSpPr>
        <p:graphicFrame>
          <p:nvGraphicFramePr>
            <p:cNvPr id="21" name="Chart 20"/>
            <p:cNvGraphicFramePr/>
            <p:nvPr>
              <p:extLst>
                <p:ext uri="{D42A27DB-BD31-4B8C-83A1-F6EECF244321}">
                  <p14:modId xmlns:p14="http://schemas.microsoft.com/office/powerpoint/2010/main" val="1312641668"/>
                </p:ext>
              </p:extLst>
            </p:nvPr>
          </p:nvGraphicFramePr>
          <p:xfrm>
            <a:off x="-109291" y="105511"/>
            <a:ext cx="3869201" cy="30992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Chart 19"/>
            <p:cNvGraphicFramePr/>
            <p:nvPr>
              <p:extLst>
                <p:ext uri="{D42A27DB-BD31-4B8C-83A1-F6EECF244321}">
                  <p14:modId xmlns:p14="http://schemas.microsoft.com/office/powerpoint/2010/main" val="2750367207"/>
                </p:ext>
              </p:extLst>
            </p:nvPr>
          </p:nvGraphicFramePr>
          <p:xfrm>
            <a:off x="3001474" y="105511"/>
            <a:ext cx="3356646" cy="2888271"/>
          </p:xfrm>
          <a:graphic>
            <a:graphicData uri="http://schemas.openxmlformats.org/drawingml/2006/chart">
              <c:chart xmlns:c="http://schemas.openxmlformats.org/drawingml/2006/chart" xmlns:r="http://schemas.openxmlformats.org/officeDocument/2006/relationships" r:id="rId4"/>
            </a:graphicData>
          </a:graphic>
        </p:graphicFrame>
      </p:grpSp>
      <p:sp>
        <p:nvSpPr>
          <p:cNvPr id="22" name="TextBox 21"/>
          <p:cNvSpPr txBox="1"/>
          <p:nvPr/>
        </p:nvSpPr>
        <p:spPr>
          <a:xfrm>
            <a:off x="3124200" y="1219200"/>
            <a:ext cx="3400063" cy="338554"/>
          </a:xfrm>
          <a:prstGeom prst="rect">
            <a:avLst/>
          </a:prstGeom>
          <a:noFill/>
        </p:spPr>
        <p:txBody>
          <a:bodyPr wrap="square" rtlCol="0">
            <a:spAutoFit/>
          </a:bodyPr>
          <a:lstStyle/>
          <a:p>
            <a:pPr algn="ctr"/>
            <a:r>
              <a:rPr lang="en-US" sz="1600" b="1" dirty="0" smtClean="0">
                <a:latin typeface="Calibri" pitchFamily="34" charset="0"/>
                <a:cs typeface="Arial" pitchFamily="34" charset="0"/>
              </a:rPr>
              <a:t>Trimester Entered Prenatal Care</a:t>
            </a:r>
          </a:p>
        </p:txBody>
      </p:sp>
      <p:graphicFrame>
        <p:nvGraphicFramePr>
          <p:cNvPr id="23" name="Chart 22"/>
          <p:cNvGraphicFramePr>
            <a:graphicFrameLocks/>
          </p:cNvGraphicFramePr>
          <p:nvPr>
            <p:extLst>
              <p:ext uri="{D42A27DB-BD31-4B8C-83A1-F6EECF244321}">
                <p14:modId xmlns:p14="http://schemas.microsoft.com/office/powerpoint/2010/main" val="2160777263"/>
              </p:ext>
            </p:extLst>
          </p:nvPr>
        </p:nvGraphicFramePr>
        <p:xfrm>
          <a:off x="3040380" y="3886200"/>
          <a:ext cx="3817620" cy="260319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885282272"/>
              </p:ext>
            </p:extLst>
          </p:nvPr>
        </p:nvGraphicFramePr>
        <p:xfrm>
          <a:off x="0" y="3657600"/>
          <a:ext cx="2819399" cy="3589032"/>
        </p:xfrm>
        <a:graphic>
          <a:graphicData uri="http://schemas.openxmlformats.org/drawingml/2006/table">
            <a:tbl>
              <a:tblPr>
                <a:tableStyleId>{5C22544A-7EE6-4342-B048-85BDC9FD1C3A}</a:tableStyleId>
              </a:tblPr>
              <a:tblGrid>
                <a:gridCol w="1854867"/>
                <a:gridCol w="519363"/>
                <a:gridCol w="445169"/>
              </a:tblGrid>
              <a:tr h="239123">
                <a:tc gridSpan="3">
                  <a:txBody>
                    <a:bodyPr/>
                    <a:lstStyle/>
                    <a:p>
                      <a:pPr algn="ctr" fontAlgn="b"/>
                      <a:r>
                        <a:rPr lang="en-US" sz="1200" b="1" u="none" strike="noStrike" dirty="0">
                          <a:effectLst/>
                          <a:latin typeface="Calibri" pitchFamily="34" charset="0"/>
                        </a:rPr>
                        <a:t>Characteristics of Births</a:t>
                      </a:r>
                      <a:endParaRPr lang="en-US" sz="12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c hMerge="1">
                  <a:txBody>
                    <a:bodyPr/>
                    <a:lstStyle/>
                    <a:p>
                      <a:endParaRPr lang="en-US"/>
                    </a:p>
                  </a:txBody>
                  <a:tcPr/>
                </a:tc>
                <a:tc hMerge="1">
                  <a:txBody>
                    <a:bodyPr/>
                    <a:lstStyle/>
                    <a:p>
                      <a:endParaRPr lang="en-US"/>
                    </a:p>
                  </a:txBody>
                  <a:tcPr/>
                </a:tc>
              </a:tr>
              <a:tr h="233653">
                <a:tc>
                  <a:txBody>
                    <a:bodyPr/>
                    <a:lstStyle/>
                    <a:p>
                      <a:pPr algn="ctr" fontAlgn="b"/>
                      <a:r>
                        <a:rPr lang="en-US" sz="1000" b="1" u="none" strike="noStrike">
                          <a:effectLst/>
                          <a:latin typeface="Calibri" pitchFamily="34" charset="0"/>
                        </a:rPr>
                        <a:t> </a:t>
                      </a:r>
                      <a:endParaRPr lang="en-US" sz="1000" b="1" i="0" u="none" strike="noStrike">
                        <a:solidFill>
                          <a:srgbClr val="000000"/>
                        </a:solidFill>
                        <a:effectLst/>
                        <a:latin typeface="Calibri" pitchFamily="34" charset="0"/>
                      </a:endParaRPr>
                    </a:p>
                  </a:txBody>
                  <a:tcPr marL="7620" marR="7620" marT="7620" marB="0" anchor="b">
                    <a:solidFill>
                      <a:schemeClr val="bg1">
                        <a:lumMod val="85000"/>
                      </a:schemeClr>
                    </a:solidFill>
                  </a:tcPr>
                </a:tc>
                <a:tc>
                  <a:txBody>
                    <a:bodyPr/>
                    <a:lstStyle/>
                    <a:p>
                      <a:pPr algn="ctr" fontAlgn="b"/>
                      <a:r>
                        <a:rPr lang="en-US" sz="1000" b="1" u="none" strike="noStrike">
                          <a:effectLst/>
                          <a:latin typeface="Calibri" pitchFamily="34" charset="0"/>
                        </a:rPr>
                        <a:t>AI/AN</a:t>
                      </a:r>
                      <a:endParaRPr lang="en-US" sz="1000" b="1" i="0" u="none" strike="noStrike">
                        <a:solidFill>
                          <a:srgbClr val="000000"/>
                        </a:solidFill>
                        <a:effectLst/>
                        <a:latin typeface="Calibri" pitchFamily="34" charset="0"/>
                      </a:endParaRPr>
                    </a:p>
                  </a:txBody>
                  <a:tcPr marL="7620" marR="7620" marT="7620" marB="0" anchor="b">
                    <a:solidFill>
                      <a:schemeClr val="bg1">
                        <a:lumMod val="85000"/>
                      </a:schemeClr>
                    </a:solidFill>
                  </a:tcPr>
                </a:tc>
                <a:tc>
                  <a:txBody>
                    <a:bodyPr/>
                    <a:lstStyle/>
                    <a:p>
                      <a:pPr algn="ctr" fontAlgn="b"/>
                      <a:r>
                        <a:rPr lang="en-US" sz="1000" b="1" u="none" strike="noStrike" dirty="0">
                          <a:effectLst/>
                          <a:latin typeface="Calibri" pitchFamily="34" charset="0"/>
                        </a:rPr>
                        <a:t>NHW</a:t>
                      </a:r>
                      <a:endParaRPr lang="en-US" sz="1000" b="1" i="0" u="none" strike="noStrike" dirty="0">
                        <a:solidFill>
                          <a:srgbClr val="000000"/>
                        </a:solidFill>
                        <a:effectLst/>
                        <a:latin typeface="Calibri" pitchFamily="34" charset="0"/>
                      </a:endParaRPr>
                    </a:p>
                  </a:txBody>
                  <a:tcPr marL="7620" marR="7620" marT="7620" marB="0" anchor="b">
                    <a:solidFill>
                      <a:schemeClr val="bg1">
                        <a:lumMod val="85000"/>
                      </a:schemeClr>
                    </a:solidFill>
                  </a:tcPr>
                </a:tc>
              </a:tr>
              <a:tr h="233653">
                <a:tc>
                  <a:txBody>
                    <a:bodyPr/>
                    <a:lstStyle/>
                    <a:p>
                      <a:pPr algn="l" fontAlgn="b"/>
                      <a:r>
                        <a:rPr lang="en-US" sz="1000" b="1" u="none" strike="noStrike" dirty="0" smtClean="0">
                          <a:effectLst/>
                          <a:latin typeface="Calibri" pitchFamily="34" charset="0"/>
                        </a:rPr>
                        <a:t> Gestational </a:t>
                      </a:r>
                      <a:r>
                        <a:rPr lang="en-US" sz="1000" b="1" u="none" strike="noStrike" dirty="0">
                          <a:effectLst/>
                          <a:latin typeface="Calibri" pitchFamily="34" charset="0"/>
                        </a:rPr>
                        <a:t>Age</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l"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l" fontAlgn="b"/>
                      <a:r>
                        <a:rPr lang="en-US" sz="1000" u="none" strike="noStrike">
                          <a:effectLst/>
                          <a:latin typeface="Calibri" pitchFamily="34" charset="0"/>
                        </a:rPr>
                        <a:t> </a:t>
                      </a:r>
                      <a:endParaRPr lang="en-US" sz="1000" b="0" i="0" u="none" strike="noStrike">
                        <a:solidFill>
                          <a:srgbClr val="000000"/>
                        </a:solidFill>
                        <a:effectLst/>
                        <a:latin typeface="Calibri" pitchFamily="34" charset="0"/>
                      </a:endParaRPr>
                    </a:p>
                  </a:txBody>
                  <a:tcPr marL="7620" marR="7620" marT="7620" marB="0" anchor="b"/>
                </a:tc>
              </a:tr>
              <a:tr h="233653">
                <a:tc>
                  <a:txBody>
                    <a:bodyPr/>
                    <a:lstStyle/>
                    <a:p>
                      <a:pPr algn="l" fontAlgn="b"/>
                      <a:r>
                        <a:rPr lang="en-US" sz="1000" u="none" strike="noStrike" dirty="0">
                          <a:effectLst/>
                          <a:latin typeface="Calibri" pitchFamily="34" charset="0"/>
                        </a:rPr>
                        <a:t>Preterm (&lt;37 </a:t>
                      </a:r>
                      <a:r>
                        <a:rPr lang="en-US" sz="1000" u="none" strike="noStrike" dirty="0" err="1">
                          <a:effectLst/>
                          <a:latin typeface="Calibri" pitchFamily="34" charset="0"/>
                        </a:rPr>
                        <a:t>wks</a:t>
                      </a:r>
                      <a:r>
                        <a:rPr lang="en-US" sz="1000" u="none" strike="noStrike" dirty="0">
                          <a:effectLst/>
                          <a:latin typeface="Calibri" pitchFamily="34" charset="0"/>
                        </a:rPr>
                        <a:t>)</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9.8%</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8.7%</a:t>
                      </a:r>
                      <a:endParaRPr lang="en-US" sz="1000" b="0" i="0" u="none" strike="noStrike">
                        <a:solidFill>
                          <a:srgbClr val="000000"/>
                        </a:solidFill>
                        <a:effectLst/>
                        <a:latin typeface="Calibri" pitchFamily="34" charset="0"/>
                      </a:endParaRPr>
                    </a:p>
                  </a:txBody>
                  <a:tcPr marL="7620" marR="7620" marT="7620" marB="0" anchor="b"/>
                </a:tc>
              </a:tr>
              <a:tr h="233653">
                <a:tc>
                  <a:txBody>
                    <a:bodyPr/>
                    <a:lstStyle/>
                    <a:p>
                      <a:pPr algn="l" fontAlgn="b"/>
                      <a:r>
                        <a:rPr lang="en-US" sz="1000" u="none" strike="noStrike" dirty="0">
                          <a:effectLst/>
                          <a:latin typeface="Calibri" pitchFamily="34" charset="0"/>
                        </a:rPr>
                        <a:t>Term (≥37 </a:t>
                      </a:r>
                      <a:r>
                        <a:rPr lang="en-US" sz="1000" u="none" strike="noStrike" dirty="0" err="1">
                          <a:effectLst/>
                          <a:latin typeface="Calibri" pitchFamily="34" charset="0"/>
                        </a:rPr>
                        <a:t>wks</a:t>
                      </a:r>
                      <a:r>
                        <a:rPr lang="en-US" sz="1000" u="none" strike="noStrike" dirty="0">
                          <a:effectLst/>
                          <a:latin typeface="Calibri" pitchFamily="34" charset="0"/>
                        </a:rPr>
                        <a:t>)</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90.2%</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a:effectLst/>
                          <a:latin typeface="Calibri" pitchFamily="34" charset="0"/>
                        </a:rPr>
                        <a:t>91.3%</a:t>
                      </a:r>
                      <a:endParaRPr lang="en-US" sz="1000" b="0" i="0" u="none" strike="noStrike">
                        <a:solidFill>
                          <a:srgbClr val="000000"/>
                        </a:solidFill>
                        <a:effectLst/>
                        <a:latin typeface="Calibri" pitchFamily="34" charset="0"/>
                      </a:endParaRPr>
                    </a:p>
                  </a:txBody>
                  <a:tcPr marL="7620" marR="7620" marT="7620" marB="0" anchor="b"/>
                </a:tc>
              </a:tr>
              <a:tr h="233653">
                <a:tc>
                  <a:txBody>
                    <a:bodyPr/>
                    <a:lstStyle/>
                    <a:p>
                      <a:pPr algn="l" fontAlgn="b"/>
                      <a:r>
                        <a:rPr lang="en-US" sz="1000" b="1" u="none" strike="noStrike" dirty="0" smtClean="0">
                          <a:effectLst/>
                          <a:latin typeface="Calibri" pitchFamily="34" charset="0"/>
                        </a:rPr>
                        <a:t> Method </a:t>
                      </a:r>
                      <a:r>
                        <a:rPr lang="en-US" sz="1000" b="1" u="none" strike="noStrike" dirty="0">
                          <a:effectLst/>
                          <a:latin typeface="Calibri" pitchFamily="34" charset="0"/>
                        </a:rPr>
                        <a:t>of Delivery</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r>
              <a:tr h="233653">
                <a:tc>
                  <a:txBody>
                    <a:bodyPr/>
                    <a:lstStyle/>
                    <a:p>
                      <a:pPr algn="l" fontAlgn="b"/>
                      <a:r>
                        <a:rPr lang="en-US" sz="1000" u="none" strike="noStrike" dirty="0">
                          <a:effectLst/>
                          <a:latin typeface="Calibri" pitchFamily="34" charset="0"/>
                        </a:rPr>
                        <a:t>Vaginal</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72.4%</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77.0%</a:t>
                      </a:r>
                      <a:endParaRPr lang="en-US" sz="1000" b="0" i="0" u="none" strike="noStrike" dirty="0">
                        <a:solidFill>
                          <a:srgbClr val="000000"/>
                        </a:solidFill>
                        <a:effectLst/>
                        <a:latin typeface="Calibri" pitchFamily="34" charset="0"/>
                      </a:endParaRPr>
                    </a:p>
                  </a:txBody>
                  <a:tcPr marL="7620" marR="7620" marT="7620" marB="0" anchor="b"/>
                </a:tc>
              </a:tr>
              <a:tr h="233653">
                <a:tc>
                  <a:txBody>
                    <a:bodyPr/>
                    <a:lstStyle/>
                    <a:p>
                      <a:pPr algn="l" fontAlgn="b"/>
                      <a:r>
                        <a:rPr lang="en-US" sz="1000" u="none" strike="noStrike" dirty="0">
                          <a:effectLst/>
                          <a:latin typeface="Calibri" pitchFamily="34" charset="0"/>
                        </a:rPr>
                        <a:t>Cesarean</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27.6%</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23.0%</a:t>
                      </a:r>
                      <a:endParaRPr lang="en-US" sz="1000" b="0" i="0" u="none" strike="noStrike" dirty="0">
                        <a:solidFill>
                          <a:srgbClr val="000000"/>
                        </a:solidFill>
                        <a:effectLst/>
                        <a:latin typeface="Calibri" pitchFamily="34" charset="0"/>
                      </a:endParaRPr>
                    </a:p>
                  </a:txBody>
                  <a:tcPr marL="7620" marR="7620" marT="7620" marB="0" anchor="b"/>
                </a:tc>
              </a:tr>
              <a:tr h="233653">
                <a:tc>
                  <a:txBody>
                    <a:bodyPr/>
                    <a:lstStyle/>
                    <a:p>
                      <a:pPr algn="l" fontAlgn="b"/>
                      <a:r>
                        <a:rPr lang="en-US" sz="1000" b="1" i="0" u="none" strike="noStrike" dirty="0" smtClean="0">
                          <a:solidFill>
                            <a:srgbClr val="000000"/>
                          </a:solidFill>
                          <a:effectLst/>
                          <a:latin typeface="Calibri" pitchFamily="34" charset="0"/>
                        </a:rPr>
                        <a:t> Birth</a:t>
                      </a:r>
                      <a:r>
                        <a:rPr lang="en-US" sz="1000" b="1" i="0" u="none" strike="noStrike" baseline="0" dirty="0" smtClean="0">
                          <a:solidFill>
                            <a:srgbClr val="000000"/>
                          </a:solidFill>
                          <a:effectLst/>
                          <a:latin typeface="Calibri" pitchFamily="34" charset="0"/>
                        </a:rPr>
                        <a:t> W</a:t>
                      </a:r>
                      <a:r>
                        <a:rPr lang="en-US" sz="1000" b="1" i="0" u="none" strike="noStrike" dirty="0" smtClean="0">
                          <a:solidFill>
                            <a:srgbClr val="000000"/>
                          </a:solidFill>
                          <a:effectLst/>
                          <a:latin typeface="Calibri" pitchFamily="34" charset="0"/>
                        </a:rPr>
                        <a:t>eight</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b="0" i="0" u="none" strike="noStrike">
                          <a:solidFill>
                            <a:srgbClr val="000000"/>
                          </a:solidFill>
                          <a:effectLst/>
                          <a:latin typeface="Calibri" pitchFamily="34" charset="0"/>
                        </a:rPr>
                        <a:t> </a:t>
                      </a:r>
                    </a:p>
                  </a:txBody>
                  <a:tcPr marL="7620" marR="7620" marT="7620" marB="0" anchor="b"/>
                </a:tc>
                <a:tc>
                  <a:txBody>
                    <a:bodyPr/>
                    <a:lstStyle/>
                    <a:p>
                      <a:pPr algn="ctr" fontAlgn="b"/>
                      <a:r>
                        <a:rPr lang="en-US" sz="1000" b="0" i="0" u="none" strike="noStrike" dirty="0">
                          <a:solidFill>
                            <a:srgbClr val="000000"/>
                          </a:solidFill>
                          <a:effectLst/>
                          <a:latin typeface="Calibri" pitchFamily="34" charset="0"/>
                        </a:rPr>
                        <a:t> </a:t>
                      </a:r>
                    </a:p>
                  </a:txBody>
                  <a:tcPr marL="7620" marR="7620" marT="7620" marB="0" anchor="b"/>
                </a:tc>
              </a:tr>
              <a:tr h="233653">
                <a:tc>
                  <a:txBody>
                    <a:bodyPr/>
                    <a:lstStyle/>
                    <a:p>
                      <a:pPr algn="l" fontAlgn="b"/>
                      <a:r>
                        <a:rPr lang="en-US" sz="1000" b="0" i="0" u="none" strike="noStrike" dirty="0">
                          <a:solidFill>
                            <a:srgbClr val="000000"/>
                          </a:solidFill>
                          <a:effectLst/>
                          <a:latin typeface="Calibri" pitchFamily="34" charset="0"/>
                        </a:rPr>
                        <a:t>Low (&lt;2500 g)</a:t>
                      </a:r>
                    </a:p>
                  </a:txBody>
                  <a:tcPr marL="182880" marR="7620" marT="7620" marB="0" anchor="b"/>
                </a:tc>
                <a:tc>
                  <a:txBody>
                    <a:bodyPr/>
                    <a:lstStyle/>
                    <a:p>
                      <a:pPr algn="ctr" fontAlgn="b"/>
                      <a:r>
                        <a:rPr lang="en-US" sz="1000" b="0" i="0" u="none" strike="noStrike">
                          <a:solidFill>
                            <a:srgbClr val="000000"/>
                          </a:solidFill>
                          <a:effectLst/>
                          <a:latin typeface="Calibri" pitchFamily="34" charset="0"/>
                        </a:rPr>
                        <a:t>6.7%</a:t>
                      </a:r>
                    </a:p>
                  </a:txBody>
                  <a:tcPr marL="7620" marR="7620" marT="7620" marB="0" anchor="b"/>
                </a:tc>
                <a:tc>
                  <a:txBody>
                    <a:bodyPr/>
                    <a:lstStyle/>
                    <a:p>
                      <a:pPr algn="ctr" fontAlgn="b"/>
                      <a:r>
                        <a:rPr lang="en-US" sz="1000" b="0" i="0" u="none" strike="noStrike" dirty="0">
                          <a:solidFill>
                            <a:srgbClr val="000000"/>
                          </a:solidFill>
                          <a:effectLst/>
                          <a:latin typeface="Calibri" pitchFamily="34" charset="0"/>
                        </a:rPr>
                        <a:t>6.1%</a:t>
                      </a:r>
                    </a:p>
                  </a:txBody>
                  <a:tcPr marL="7620" marR="7620" marT="7620" marB="0" anchor="b"/>
                </a:tc>
              </a:tr>
              <a:tr h="233653">
                <a:tc>
                  <a:txBody>
                    <a:bodyPr/>
                    <a:lstStyle/>
                    <a:p>
                      <a:pPr algn="l" fontAlgn="b"/>
                      <a:r>
                        <a:rPr lang="en-US" sz="1000" b="0" i="0" u="none" strike="noStrike" dirty="0">
                          <a:solidFill>
                            <a:srgbClr val="000000"/>
                          </a:solidFill>
                          <a:effectLst/>
                          <a:latin typeface="Calibri" pitchFamily="34" charset="0"/>
                        </a:rPr>
                        <a:t>Normal (2500 to &lt;4000 g)</a:t>
                      </a:r>
                    </a:p>
                  </a:txBody>
                  <a:tcPr marL="182880" marR="7620" marT="7620" marB="0" anchor="b"/>
                </a:tc>
                <a:tc>
                  <a:txBody>
                    <a:bodyPr/>
                    <a:lstStyle/>
                    <a:p>
                      <a:pPr algn="ctr" fontAlgn="b"/>
                      <a:r>
                        <a:rPr lang="en-US" sz="1000" b="0" i="0" u="none" strike="noStrike">
                          <a:solidFill>
                            <a:srgbClr val="000000"/>
                          </a:solidFill>
                          <a:effectLst/>
                          <a:latin typeface="Calibri" pitchFamily="34" charset="0"/>
                        </a:rPr>
                        <a:t>83.8%</a:t>
                      </a:r>
                    </a:p>
                  </a:txBody>
                  <a:tcPr marL="7620" marR="7620" marT="7620" marB="0" anchor="b"/>
                </a:tc>
                <a:tc>
                  <a:txBody>
                    <a:bodyPr/>
                    <a:lstStyle/>
                    <a:p>
                      <a:pPr algn="ctr" fontAlgn="b"/>
                      <a:r>
                        <a:rPr lang="en-US" sz="1000" b="0" i="0" u="none" strike="noStrike" dirty="0">
                          <a:solidFill>
                            <a:srgbClr val="000000"/>
                          </a:solidFill>
                          <a:effectLst/>
                          <a:latin typeface="Calibri" pitchFamily="34" charset="0"/>
                        </a:rPr>
                        <a:t>85.5%</a:t>
                      </a:r>
                    </a:p>
                  </a:txBody>
                  <a:tcPr marL="7620" marR="7620" marT="7620" marB="0" anchor="b"/>
                </a:tc>
              </a:tr>
              <a:tr h="233653">
                <a:tc>
                  <a:txBody>
                    <a:bodyPr/>
                    <a:lstStyle/>
                    <a:p>
                      <a:pPr algn="l" fontAlgn="b"/>
                      <a:r>
                        <a:rPr lang="en-US" sz="1000" b="0" i="0" u="none" strike="noStrike" dirty="0">
                          <a:solidFill>
                            <a:srgbClr val="000000"/>
                          </a:solidFill>
                          <a:effectLst/>
                          <a:latin typeface="Calibri" pitchFamily="34" charset="0"/>
                        </a:rPr>
                        <a:t>High (≥4000 g)</a:t>
                      </a:r>
                    </a:p>
                  </a:txBody>
                  <a:tcPr marL="182880" marR="7620" marT="7620" marB="0" anchor="b"/>
                </a:tc>
                <a:tc>
                  <a:txBody>
                    <a:bodyPr/>
                    <a:lstStyle/>
                    <a:p>
                      <a:pPr algn="ctr" fontAlgn="b"/>
                      <a:r>
                        <a:rPr lang="en-US" sz="1000" b="0" i="0" u="none" strike="noStrike">
                          <a:solidFill>
                            <a:srgbClr val="000000"/>
                          </a:solidFill>
                          <a:effectLst/>
                          <a:latin typeface="Calibri" pitchFamily="34" charset="0"/>
                        </a:rPr>
                        <a:t>9.5%</a:t>
                      </a:r>
                    </a:p>
                  </a:txBody>
                  <a:tcPr marL="7620" marR="7620" marT="7620" marB="0" anchor="b"/>
                </a:tc>
                <a:tc>
                  <a:txBody>
                    <a:bodyPr/>
                    <a:lstStyle/>
                    <a:p>
                      <a:pPr algn="ctr" fontAlgn="b"/>
                      <a:r>
                        <a:rPr lang="en-US" sz="1000" b="0" i="0" u="none" strike="noStrike" dirty="0">
                          <a:solidFill>
                            <a:srgbClr val="000000"/>
                          </a:solidFill>
                          <a:effectLst/>
                          <a:latin typeface="Calibri" pitchFamily="34" charset="0"/>
                        </a:rPr>
                        <a:t>8.4%</a:t>
                      </a:r>
                    </a:p>
                  </a:txBody>
                  <a:tcPr marL="7620" marR="7620" marT="7620" marB="0" anchor="b"/>
                </a:tc>
              </a:tr>
              <a:tr h="233653">
                <a:tc>
                  <a:txBody>
                    <a:bodyPr/>
                    <a:lstStyle/>
                    <a:p>
                      <a:pPr algn="l" fontAlgn="b"/>
                      <a:r>
                        <a:rPr lang="en-US" sz="1000" b="1" u="none" strike="noStrike" dirty="0" smtClean="0">
                          <a:effectLst/>
                          <a:latin typeface="Calibri" pitchFamily="34" charset="0"/>
                        </a:rPr>
                        <a:t> Breastfeeding when</a:t>
                      </a:r>
                      <a:r>
                        <a:rPr lang="en-US" sz="1000" b="1" u="none" strike="noStrike" baseline="0" dirty="0" smtClean="0">
                          <a:effectLst/>
                          <a:latin typeface="Calibri" pitchFamily="34" charset="0"/>
                        </a:rPr>
                        <a:t> leave </a:t>
                      </a:r>
                    </a:p>
                    <a:p>
                      <a:pPr algn="l" fontAlgn="b"/>
                      <a:r>
                        <a:rPr lang="en-US" sz="1000" b="1" u="none" strike="noStrike" baseline="0" dirty="0" smtClean="0">
                          <a:effectLst/>
                          <a:latin typeface="Calibri" pitchFamily="34" charset="0"/>
                        </a:rPr>
                        <a:t> hospital</a:t>
                      </a:r>
                      <a:endParaRPr lang="en-US" sz="1000" b="1"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 </a:t>
                      </a:r>
                      <a:endParaRPr lang="en-US" sz="1000" b="0" i="0" u="none" strike="noStrike" dirty="0">
                        <a:solidFill>
                          <a:srgbClr val="000000"/>
                        </a:solidFill>
                        <a:effectLst/>
                        <a:latin typeface="Calibri" pitchFamily="34" charset="0"/>
                      </a:endParaRPr>
                    </a:p>
                  </a:txBody>
                  <a:tcPr marL="7620" marR="7620" marT="7620" marB="0" anchor="b"/>
                </a:tc>
              </a:tr>
              <a:tr h="233653">
                <a:tc>
                  <a:txBody>
                    <a:bodyPr/>
                    <a:lstStyle/>
                    <a:p>
                      <a:pPr algn="l" fontAlgn="b"/>
                      <a:r>
                        <a:rPr lang="en-US" sz="1000" u="none" strike="noStrike" dirty="0">
                          <a:effectLst/>
                          <a:latin typeface="Calibri" pitchFamily="34" charset="0"/>
                        </a:rPr>
                        <a:t>Yes</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83.3%</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89.3%</a:t>
                      </a:r>
                      <a:endParaRPr lang="en-US" sz="1000" b="0" i="0" u="none" strike="noStrike" dirty="0">
                        <a:solidFill>
                          <a:srgbClr val="000000"/>
                        </a:solidFill>
                        <a:effectLst/>
                        <a:latin typeface="Calibri" pitchFamily="34" charset="0"/>
                      </a:endParaRPr>
                    </a:p>
                  </a:txBody>
                  <a:tcPr marL="7620" marR="7620" marT="7620" marB="0" anchor="b"/>
                </a:tc>
              </a:tr>
              <a:tr h="233653">
                <a:tc>
                  <a:txBody>
                    <a:bodyPr/>
                    <a:lstStyle/>
                    <a:p>
                      <a:pPr algn="l" fontAlgn="b"/>
                      <a:r>
                        <a:rPr lang="en-US" sz="1000" u="none" strike="noStrike" dirty="0">
                          <a:effectLst/>
                          <a:latin typeface="Calibri" pitchFamily="34" charset="0"/>
                        </a:rPr>
                        <a:t>No</a:t>
                      </a:r>
                      <a:endParaRPr lang="en-US" sz="1000" b="0" i="0" u="none" strike="noStrike" dirty="0">
                        <a:solidFill>
                          <a:srgbClr val="000000"/>
                        </a:solidFill>
                        <a:effectLst/>
                        <a:latin typeface="Calibri" pitchFamily="34" charset="0"/>
                      </a:endParaRPr>
                    </a:p>
                  </a:txBody>
                  <a:tcPr marL="182880" marR="7620" marT="7620" marB="0" anchor="b"/>
                </a:tc>
                <a:tc>
                  <a:txBody>
                    <a:bodyPr/>
                    <a:lstStyle/>
                    <a:p>
                      <a:pPr algn="ctr" fontAlgn="b"/>
                      <a:r>
                        <a:rPr lang="en-US" sz="1000" u="none" strike="noStrike" dirty="0">
                          <a:effectLst/>
                          <a:latin typeface="Calibri" pitchFamily="34" charset="0"/>
                        </a:rPr>
                        <a:t>16.7%</a:t>
                      </a:r>
                      <a:endParaRPr lang="en-US" sz="1000" b="0" i="0" u="none" strike="noStrike" dirty="0">
                        <a:solidFill>
                          <a:srgbClr val="000000"/>
                        </a:solidFill>
                        <a:effectLst/>
                        <a:latin typeface="Calibri" pitchFamily="34" charset="0"/>
                      </a:endParaRPr>
                    </a:p>
                  </a:txBody>
                  <a:tcPr marL="7620" marR="7620" marT="7620" marB="0" anchor="b"/>
                </a:tc>
                <a:tc>
                  <a:txBody>
                    <a:bodyPr/>
                    <a:lstStyle/>
                    <a:p>
                      <a:pPr algn="ctr" fontAlgn="b"/>
                      <a:r>
                        <a:rPr lang="en-US" sz="1000" u="none" strike="noStrike" dirty="0">
                          <a:effectLst/>
                          <a:latin typeface="Calibri" pitchFamily="34" charset="0"/>
                        </a:rPr>
                        <a:t>10.7%</a:t>
                      </a:r>
                      <a:endParaRPr lang="en-US" sz="1000" b="0" i="0" u="none" strike="noStrike" dirty="0">
                        <a:solidFill>
                          <a:srgbClr val="000000"/>
                        </a:solidFill>
                        <a:effectLst/>
                        <a:latin typeface="Calibri" pitchFamily="34" charset="0"/>
                      </a:endParaRPr>
                    </a:p>
                  </a:txBody>
                  <a:tcPr marL="7620" marR="7620" marT="7620" marB="0" anchor="b"/>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532586497"/>
              </p:ext>
            </p:extLst>
          </p:nvPr>
        </p:nvGraphicFramePr>
        <p:xfrm>
          <a:off x="0" y="1388477"/>
          <a:ext cx="2590800" cy="2057400"/>
        </p:xfrm>
        <a:graphic>
          <a:graphicData uri="http://schemas.openxmlformats.org/drawingml/2006/table">
            <a:tbl>
              <a:tblPr>
                <a:tableStyleId>{5C22544A-7EE6-4342-B048-85BDC9FD1C3A}</a:tableStyleId>
              </a:tblPr>
              <a:tblGrid>
                <a:gridCol w="1637045"/>
                <a:gridCol w="498231"/>
                <a:gridCol w="455524"/>
              </a:tblGrid>
              <a:tr h="269430">
                <a:tc gridSpan="3">
                  <a:txBody>
                    <a:bodyPr/>
                    <a:lstStyle/>
                    <a:p>
                      <a:pPr algn="ctr" fontAlgn="b"/>
                      <a:r>
                        <a:rPr lang="en-US" sz="1200" b="1" u="none" strike="noStrike" dirty="0">
                          <a:effectLst/>
                          <a:latin typeface="Calibri" pitchFamily="34" charset="0"/>
                          <a:cs typeface="Arial" pitchFamily="34" charset="0"/>
                        </a:rPr>
                        <a:t>Characteristics of Pregnancies</a:t>
                      </a:r>
                      <a:endParaRPr lang="en-US" sz="1200" b="1" i="0" u="none" strike="noStrike" dirty="0">
                        <a:solidFill>
                          <a:srgbClr val="000000"/>
                        </a:solidFill>
                        <a:effectLst/>
                        <a:latin typeface="Calibri" pitchFamily="34" charset="0"/>
                        <a:cs typeface="Arial" pitchFamily="34" charset="0"/>
                      </a:endParaRPr>
                    </a:p>
                  </a:txBody>
                  <a:tcPr marL="7620" marR="7620" marT="7620" marB="0" anchor="b">
                    <a:solidFill>
                      <a:schemeClr val="bg1">
                        <a:lumMod val="85000"/>
                      </a:schemeClr>
                    </a:solidFill>
                  </a:tcPr>
                </a:tc>
                <a:tc hMerge="1">
                  <a:txBody>
                    <a:bodyPr/>
                    <a:lstStyle/>
                    <a:p>
                      <a:endParaRPr lang="en-US"/>
                    </a:p>
                  </a:txBody>
                  <a:tcPr/>
                </a:tc>
                <a:tc hMerge="1">
                  <a:txBody>
                    <a:bodyPr/>
                    <a:lstStyle/>
                    <a:p>
                      <a:endParaRPr lang="en-US"/>
                    </a:p>
                  </a:txBody>
                  <a:tcPr/>
                </a:tc>
              </a:tr>
              <a:tr h="269430">
                <a:tc>
                  <a:txBody>
                    <a:bodyPr/>
                    <a:lstStyle/>
                    <a:p>
                      <a:pPr algn="ctr" fontAlgn="b"/>
                      <a:r>
                        <a:rPr lang="en-US" sz="1000" b="1" u="none" strike="noStrike">
                          <a:effectLst/>
                          <a:latin typeface="Calibri" pitchFamily="34" charset="0"/>
                          <a:cs typeface="Arial" pitchFamily="34" charset="0"/>
                        </a:rPr>
                        <a:t> </a:t>
                      </a:r>
                      <a:endParaRPr lang="en-US" sz="1000" b="1" i="0" u="none" strike="noStrike">
                        <a:solidFill>
                          <a:srgbClr val="000000"/>
                        </a:solidFill>
                        <a:effectLst/>
                        <a:latin typeface="Calibri" pitchFamily="34" charset="0"/>
                        <a:cs typeface="Arial" pitchFamily="34" charset="0"/>
                      </a:endParaRPr>
                    </a:p>
                  </a:txBody>
                  <a:tcPr marL="7620" marR="7620" marT="7620" marB="0" anchor="b">
                    <a:solidFill>
                      <a:schemeClr val="bg1">
                        <a:lumMod val="85000"/>
                      </a:schemeClr>
                    </a:solidFill>
                  </a:tcPr>
                </a:tc>
                <a:tc>
                  <a:txBody>
                    <a:bodyPr/>
                    <a:lstStyle/>
                    <a:p>
                      <a:pPr algn="ctr" fontAlgn="b"/>
                      <a:r>
                        <a:rPr lang="en-US" sz="1000" b="1" u="none" strike="noStrike">
                          <a:effectLst/>
                          <a:latin typeface="Calibri" pitchFamily="34" charset="0"/>
                          <a:cs typeface="Arial" pitchFamily="34" charset="0"/>
                        </a:rPr>
                        <a:t>AI/AN</a:t>
                      </a:r>
                      <a:endParaRPr lang="en-US" sz="1000" b="1" i="0" u="none" strike="noStrike">
                        <a:solidFill>
                          <a:srgbClr val="000000"/>
                        </a:solidFill>
                        <a:effectLst/>
                        <a:latin typeface="Calibri" pitchFamily="34" charset="0"/>
                        <a:cs typeface="Arial" pitchFamily="34" charset="0"/>
                      </a:endParaRPr>
                    </a:p>
                  </a:txBody>
                  <a:tcPr marL="7620" marR="7620" marT="7620" marB="0" anchor="b">
                    <a:solidFill>
                      <a:schemeClr val="bg1">
                        <a:lumMod val="85000"/>
                      </a:schemeClr>
                    </a:solidFill>
                  </a:tcPr>
                </a:tc>
                <a:tc>
                  <a:txBody>
                    <a:bodyPr/>
                    <a:lstStyle/>
                    <a:p>
                      <a:pPr algn="ctr" fontAlgn="b"/>
                      <a:r>
                        <a:rPr lang="en-US" sz="1000" b="1" u="none" strike="noStrike" dirty="0">
                          <a:effectLst/>
                          <a:latin typeface="Calibri" pitchFamily="34" charset="0"/>
                          <a:cs typeface="Arial" pitchFamily="34" charset="0"/>
                        </a:rPr>
                        <a:t>NHW</a:t>
                      </a:r>
                      <a:endParaRPr lang="en-US" sz="1000" b="1" i="0" u="none" strike="noStrike" dirty="0">
                        <a:solidFill>
                          <a:srgbClr val="000000"/>
                        </a:solidFill>
                        <a:effectLst/>
                        <a:latin typeface="Calibri" pitchFamily="34" charset="0"/>
                        <a:cs typeface="Arial" pitchFamily="34" charset="0"/>
                      </a:endParaRPr>
                    </a:p>
                  </a:txBody>
                  <a:tcPr marL="7620" marR="7620" marT="7620" marB="0" anchor="b">
                    <a:solidFill>
                      <a:schemeClr val="bg1">
                        <a:lumMod val="85000"/>
                      </a:schemeClr>
                    </a:solidFill>
                  </a:tcPr>
                </a:tc>
              </a:tr>
              <a:tr h="269430">
                <a:tc>
                  <a:txBody>
                    <a:bodyPr/>
                    <a:lstStyle/>
                    <a:p>
                      <a:pPr algn="l" fontAlgn="b"/>
                      <a:r>
                        <a:rPr lang="en-US" sz="1000" b="1" u="none" strike="noStrike" dirty="0" smtClean="0">
                          <a:effectLst/>
                          <a:latin typeface="Calibri" pitchFamily="34" charset="0"/>
                          <a:cs typeface="Arial" pitchFamily="34" charset="0"/>
                        </a:rPr>
                        <a:t> Gestational </a:t>
                      </a:r>
                      <a:r>
                        <a:rPr lang="en-US" sz="1000" b="1" u="none" strike="noStrike" dirty="0">
                          <a:effectLst/>
                          <a:latin typeface="Calibri" pitchFamily="34" charset="0"/>
                          <a:cs typeface="Arial" pitchFamily="34" charset="0"/>
                        </a:rPr>
                        <a:t>Diabetes</a:t>
                      </a:r>
                      <a:endParaRPr lang="en-US" sz="1000" b="1"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4.6%</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3.7%</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269430">
                <a:tc>
                  <a:txBody>
                    <a:bodyPr/>
                    <a:lstStyle/>
                    <a:p>
                      <a:pPr algn="l" fontAlgn="b"/>
                      <a:r>
                        <a:rPr lang="en-US" sz="1000" b="1" u="none" strike="noStrike" dirty="0" smtClean="0">
                          <a:effectLst/>
                          <a:latin typeface="Calibri" pitchFamily="34" charset="0"/>
                          <a:cs typeface="Arial" pitchFamily="34" charset="0"/>
                        </a:rPr>
                        <a:t> Gestational </a:t>
                      </a:r>
                      <a:r>
                        <a:rPr lang="en-US" sz="1000" b="1" u="none" strike="noStrike" dirty="0">
                          <a:effectLst/>
                          <a:latin typeface="Calibri" pitchFamily="34" charset="0"/>
                          <a:cs typeface="Arial" pitchFamily="34" charset="0"/>
                        </a:rPr>
                        <a:t>Hypertension</a:t>
                      </a:r>
                      <a:endParaRPr lang="en-US" sz="1000" b="1"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6.8%</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6.5%</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391057">
                <a:tc>
                  <a:txBody>
                    <a:bodyPr/>
                    <a:lstStyle/>
                    <a:p>
                      <a:pPr algn="l" fontAlgn="b"/>
                      <a:r>
                        <a:rPr lang="en-US" sz="1000" b="1" u="none" strike="noStrike" dirty="0" smtClean="0">
                          <a:effectLst/>
                          <a:latin typeface="Calibri" pitchFamily="34" charset="0"/>
                          <a:cs typeface="Arial" pitchFamily="34" charset="0"/>
                        </a:rPr>
                        <a:t> Any </a:t>
                      </a:r>
                      <a:r>
                        <a:rPr lang="en-US" sz="1000" b="1" u="none" strike="noStrike" dirty="0">
                          <a:effectLst/>
                          <a:latin typeface="Calibri" pitchFamily="34" charset="0"/>
                          <a:cs typeface="Arial" pitchFamily="34" charset="0"/>
                        </a:rPr>
                        <a:t>Smoking During </a:t>
                      </a:r>
                      <a:endParaRPr lang="en-US" sz="1000" b="1" u="none" strike="noStrike" dirty="0" smtClean="0">
                        <a:effectLst/>
                        <a:latin typeface="Calibri" pitchFamily="34" charset="0"/>
                        <a:cs typeface="Arial" pitchFamily="34" charset="0"/>
                      </a:endParaRPr>
                    </a:p>
                    <a:p>
                      <a:pPr algn="l" fontAlgn="b"/>
                      <a:r>
                        <a:rPr lang="en-US" sz="1000" b="1" u="none" strike="noStrike" dirty="0" smtClean="0">
                          <a:effectLst/>
                          <a:latin typeface="Calibri" pitchFamily="34" charset="0"/>
                          <a:cs typeface="Arial" pitchFamily="34" charset="0"/>
                        </a:rPr>
                        <a:t> Pregnancy</a:t>
                      </a:r>
                      <a:endParaRPr lang="en-US" sz="1000" b="1"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20.2%</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13.5%</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r h="588623">
                <a:tc>
                  <a:txBody>
                    <a:bodyPr/>
                    <a:lstStyle/>
                    <a:p>
                      <a:pPr algn="l" fontAlgn="b"/>
                      <a:r>
                        <a:rPr lang="en-US" sz="1000" b="1" u="none" strike="noStrike" dirty="0" smtClean="0">
                          <a:effectLst/>
                          <a:latin typeface="Calibri" pitchFamily="34" charset="0"/>
                          <a:cs typeface="Arial" pitchFamily="34" charset="0"/>
                        </a:rPr>
                        <a:t> Mothers </a:t>
                      </a:r>
                      <a:r>
                        <a:rPr lang="en-US" sz="1000" b="1" u="none" strike="noStrike" dirty="0">
                          <a:effectLst/>
                          <a:latin typeface="Calibri" pitchFamily="34" charset="0"/>
                          <a:cs typeface="Arial" pitchFamily="34" charset="0"/>
                        </a:rPr>
                        <a:t>With </a:t>
                      </a:r>
                      <a:r>
                        <a:rPr lang="en-US" sz="1000" b="1" u="none" strike="noStrike" dirty="0" smtClean="0">
                          <a:effectLst/>
                          <a:latin typeface="Calibri" pitchFamily="34" charset="0"/>
                          <a:cs typeface="Arial" pitchFamily="34" charset="0"/>
                        </a:rPr>
                        <a:t>STIs</a:t>
                      </a:r>
                      <a:r>
                        <a:rPr lang="en-US" sz="1000" b="1" u="none" strike="noStrike" baseline="0" dirty="0" smtClean="0">
                          <a:effectLst/>
                          <a:latin typeface="Calibri" pitchFamily="34" charset="0"/>
                          <a:cs typeface="Arial" pitchFamily="34" charset="0"/>
                        </a:rPr>
                        <a:t> </a:t>
                      </a:r>
                      <a:r>
                        <a:rPr lang="en-US" sz="1000" b="0" u="none" strike="noStrike" baseline="0" dirty="0" smtClean="0">
                          <a:effectLst/>
                          <a:latin typeface="Calibri" pitchFamily="34" charset="0"/>
                          <a:cs typeface="Arial" pitchFamily="34" charset="0"/>
                        </a:rPr>
                        <a:t>(includes </a:t>
                      </a:r>
                    </a:p>
                    <a:p>
                      <a:pPr algn="l" fontAlgn="b"/>
                      <a:r>
                        <a:rPr lang="en-US" sz="1000" b="0" u="none" strike="noStrike" baseline="0" dirty="0" smtClean="0">
                          <a:effectLst/>
                          <a:latin typeface="Calibri" pitchFamily="34" charset="0"/>
                          <a:cs typeface="Arial" pitchFamily="34" charset="0"/>
                        </a:rPr>
                        <a:t> HIV, chlamydia, syphilis, </a:t>
                      </a:r>
                    </a:p>
                    <a:p>
                      <a:pPr algn="l" fontAlgn="b"/>
                      <a:r>
                        <a:rPr lang="en-US" sz="1000" b="0" u="none" strike="noStrike" baseline="0" dirty="0" smtClean="0">
                          <a:effectLst/>
                          <a:latin typeface="Calibri" pitchFamily="34" charset="0"/>
                          <a:cs typeface="Arial" pitchFamily="34" charset="0"/>
                        </a:rPr>
                        <a:t> gonorrhea, and herpes)</a:t>
                      </a:r>
                      <a:endParaRPr lang="en-US" sz="1000" b="0" i="0" u="none" strike="noStrike" baseline="30000"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5.8%</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c>
                  <a:txBody>
                    <a:bodyPr/>
                    <a:lstStyle/>
                    <a:p>
                      <a:pPr algn="ctr" fontAlgn="b"/>
                      <a:r>
                        <a:rPr lang="en-US" sz="1000" u="none" strike="noStrike" dirty="0">
                          <a:effectLst/>
                          <a:latin typeface="Calibri" pitchFamily="34" charset="0"/>
                          <a:cs typeface="Arial" pitchFamily="34" charset="0"/>
                        </a:rPr>
                        <a:t>3.1%</a:t>
                      </a:r>
                      <a:endParaRPr lang="en-US" sz="1000" b="0" i="0" u="none" strike="noStrike" dirty="0">
                        <a:solidFill>
                          <a:srgbClr val="000000"/>
                        </a:solidFill>
                        <a:effectLst/>
                        <a:latin typeface="Calibri" pitchFamily="34" charset="0"/>
                        <a:cs typeface="Arial" pitchFamily="34" charset="0"/>
                      </a:endParaRPr>
                    </a:p>
                  </a:txBody>
                  <a:tcPr marL="7620" marR="7620" marT="7620" marB="0" anchor="b"/>
                </a:tc>
              </a:tr>
            </a:tbl>
          </a:graphicData>
        </a:graphic>
      </p:graphicFrame>
      <p:sp>
        <p:nvSpPr>
          <p:cNvPr id="11" name="Text Box 2"/>
          <p:cNvSpPr txBox="1">
            <a:spLocks noChangeArrowheads="1"/>
          </p:cNvSpPr>
          <p:nvPr/>
        </p:nvSpPr>
        <p:spPr bwMode="auto">
          <a:xfrm>
            <a:off x="0" y="721615"/>
            <a:ext cx="6858000" cy="352425"/>
          </a:xfrm>
          <a:prstGeom prst="rect">
            <a:avLst/>
          </a:prstGeom>
          <a:solidFill>
            <a:schemeClr val="accent1"/>
          </a:solidFill>
          <a:ln w="38100">
            <a:solidFill>
              <a:srgbClr val="F2F2F2"/>
            </a:solidFill>
            <a:miter lim="800000"/>
            <a:headEnd/>
            <a:tailEnd/>
          </a:ln>
          <a:effectLst>
            <a:outerShdw dist="28398" dir="3806097" algn="ctr" rotWithShape="0">
              <a:srgbClr val="205867">
                <a:alpha val="50000"/>
              </a:srgbClr>
            </a:outerShdw>
          </a:effectLst>
        </p:spPr>
        <p:txBody>
          <a:bodyPr vert="horz" wrap="square" lIns="91440" tIns="45720" rIns="91440" bIns="45720" numCol="1" anchor="t" anchorCtr="0" compatLnSpc="1">
            <a:prstTxWarp prst="textNoShape">
              <a:avLst/>
            </a:prstTxWarp>
          </a:bodyPr>
          <a:lstStyle/>
          <a:p>
            <a:pPr lvl="0" fontAlgn="base">
              <a:spcBef>
                <a:spcPct val="0"/>
              </a:spcBef>
              <a:spcAft>
                <a:spcPts val="1000"/>
              </a:spcAft>
            </a:pPr>
            <a:r>
              <a:rPr lang="en-US" sz="1400" b="1" dirty="0" smtClean="0">
                <a:solidFill>
                  <a:schemeClr val="bg1"/>
                </a:solidFill>
                <a:latin typeface="Calibri" pitchFamily="34" charset="0"/>
              </a:rPr>
              <a:t>Characteristics of Pregnancies &amp; Births</a:t>
            </a:r>
            <a:endParaRPr lang="en-US" dirty="0" smtClean="0">
              <a:solidFill>
                <a:schemeClr val="bg1"/>
              </a:solidFill>
              <a:latin typeface="Calibri" pitchFamily="34" charset="0"/>
            </a:endParaRPr>
          </a:p>
        </p:txBody>
      </p:sp>
      <p:sp>
        <p:nvSpPr>
          <p:cNvPr id="15" name="TextBox 14"/>
          <p:cNvSpPr txBox="1"/>
          <p:nvPr/>
        </p:nvSpPr>
        <p:spPr>
          <a:xfrm>
            <a:off x="3081020" y="7086600"/>
            <a:ext cx="3733800" cy="1384995"/>
          </a:xfrm>
          <a:prstGeom prst="rect">
            <a:avLst/>
          </a:prstGeom>
          <a:noFill/>
        </p:spPr>
        <p:txBody>
          <a:bodyPr wrap="square" rtlCol="0">
            <a:spAutoFit/>
          </a:bodyPr>
          <a:lstStyle/>
          <a:p>
            <a:r>
              <a:rPr lang="en-US" sz="1200" b="1" u="sng" dirty="0" smtClean="0">
                <a:solidFill>
                  <a:schemeClr val="accent1"/>
                </a:solidFill>
                <a:latin typeface="Calibri" pitchFamily="34" charset="0"/>
                <a:cs typeface="Arial" pitchFamily="34" charset="0"/>
              </a:rPr>
              <a:t>For more information please contact:</a:t>
            </a:r>
          </a:p>
          <a:p>
            <a:r>
              <a:rPr lang="en-US" sz="1200" dirty="0" smtClean="0">
                <a:solidFill>
                  <a:schemeClr val="accent1"/>
                </a:solidFill>
                <a:latin typeface="Calibri" pitchFamily="34" charset="0"/>
                <a:cs typeface="Arial" pitchFamily="34" charset="0"/>
              </a:rPr>
              <a:t>Suzanne Zane, DVM</a:t>
            </a:r>
          </a:p>
          <a:p>
            <a:r>
              <a:rPr lang="en-US" sz="1200" dirty="0" smtClean="0">
                <a:solidFill>
                  <a:schemeClr val="accent1"/>
                </a:solidFill>
                <a:latin typeface="Calibri" pitchFamily="34" charset="0"/>
                <a:cs typeface="Arial" pitchFamily="34" charset="0"/>
              </a:rPr>
              <a:t>Maternal and Child Health Epidemiologist</a:t>
            </a:r>
          </a:p>
          <a:p>
            <a:r>
              <a:rPr lang="en-US" sz="1200" b="1" i="1" dirty="0" smtClean="0">
                <a:solidFill>
                  <a:schemeClr val="accent1"/>
                </a:solidFill>
                <a:latin typeface="Calibri" pitchFamily="34" charset="0"/>
                <a:cs typeface="Arial" pitchFamily="34" charset="0"/>
              </a:rPr>
              <a:t>Phone: </a:t>
            </a:r>
            <a:r>
              <a:rPr lang="en-US" sz="1200" dirty="0" smtClean="0">
                <a:solidFill>
                  <a:schemeClr val="accent1"/>
                </a:solidFill>
                <a:latin typeface="Calibri" pitchFamily="34" charset="0"/>
                <a:cs typeface="Arial" pitchFamily="34" charset="0"/>
              </a:rPr>
              <a:t>503-416-3293</a:t>
            </a:r>
          </a:p>
          <a:p>
            <a:r>
              <a:rPr lang="en-US" sz="1200" b="1" i="1" dirty="0" smtClean="0">
                <a:solidFill>
                  <a:schemeClr val="accent1"/>
                </a:solidFill>
                <a:latin typeface="Calibri" pitchFamily="34" charset="0"/>
                <a:cs typeface="Arial" pitchFamily="34" charset="0"/>
              </a:rPr>
              <a:t>E-mail: </a:t>
            </a:r>
            <a:r>
              <a:rPr lang="en-US" sz="1200" dirty="0" smtClean="0">
                <a:solidFill>
                  <a:schemeClr val="accent1"/>
                </a:solidFill>
                <a:latin typeface="Calibri" pitchFamily="34" charset="0"/>
                <a:cs typeface="Arial" pitchFamily="34" charset="0"/>
              </a:rPr>
              <a:t>szane@npaihb.org</a:t>
            </a:r>
          </a:p>
          <a:p>
            <a:r>
              <a:rPr lang="en-US" sz="1200" b="1" i="1" dirty="0">
                <a:solidFill>
                  <a:schemeClr val="accent1"/>
                </a:solidFill>
                <a:latin typeface="Calibri" pitchFamily="34" charset="0"/>
                <a:cs typeface="Arial" pitchFamily="34" charset="0"/>
              </a:rPr>
              <a:t>Website: </a:t>
            </a:r>
            <a:r>
              <a:rPr lang="en-US" sz="1200" dirty="0">
                <a:solidFill>
                  <a:schemeClr val="accent1"/>
                </a:solidFill>
                <a:latin typeface="Calibri" pitchFamily="34" charset="0"/>
                <a:cs typeface="Arial" pitchFamily="34" charset="0"/>
              </a:rPr>
              <a:t>http://</a:t>
            </a:r>
            <a:r>
              <a:rPr lang="en-US" sz="1200" dirty="0" smtClean="0">
                <a:solidFill>
                  <a:schemeClr val="accent1"/>
                </a:solidFill>
                <a:latin typeface="Calibri" pitchFamily="34" charset="0"/>
                <a:cs typeface="Arial" pitchFamily="34" charset="0"/>
              </a:rPr>
              <a:t>www.npaihb.org/epicenter/project/</a:t>
            </a:r>
          </a:p>
          <a:p>
            <a:r>
              <a:rPr lang="en-US" sz="1200" dirty="0" smtClean="0">
                <a:solidFill>
                  <a:schemeClr val="accent1"/>
                </a:solidFill>
                <a:latin typeface="Calibri" pitchFamily="34" charset="0"/>
                <a:cs typeface="Arial" pitchFamily="34" charset="0"/>
              </a:rPr>
              <a:t>improving_data_enhancing_access_northwest_idea_nw</a:t>
            </a:r>
            <a:r>
              <a:rPr lang="en-US" sz="1200" dirty="0">
                <a:solidFill>
                  <a:schemeClr val="accent1"/>
                </a:solidFill>
                <a:latin typeface="Calibri" pitchFamily="34" charset="0"/>
                <a:cs typeface="Arial" pitchFamily="34" charset="0"/>
              </a:rPr>
              <a:t>/ </a:t>
            </a:r>
            <a:endParaRPr lang="en-US" sz="1200" dirty="0"/>
          </a:p>
        </p:txBody>
      </p:sp>
      <p:sp>
        <p:nvSpPr>
          <p:cNvPr id="13" name="TextBox 12"/>
          <p:cNvSpPr txBox="1"/>
          <p:nvPr/>
        </p:nvSpPr>
        <p:spPr>
          <a:xfrm>
            <a:off x="3040380" y="6489392"/>
            <a:ext cx="3815080" cy="230832"/>
          </a:xfrm>
          <a:prstGeom prst="rect">
            <a:avLst/>
          </a:prstGeom>
          <a:solidFill>
            <a:schemeClr val="bg1">
              <a:lumMod val="95000"/>
            </a:schemeClr>
          </a:solidFill>
          <a:ln>
            <a:solidFill>
              <a:schemeClr val="accent1">
                <a:lumMod val="75000"/>
              </a:schemeClr>
            </a:solidFill>
          </a:ln>
        </p:spPr>
        <p:txBody>
          <a:bodyPr wrap="square" rtlCol="0">
            <a:spAutoFit/>
          </a:bodyPr>
          <a:lstStyle/>
          <a:p>
            <a:r>
              <a:rPr lang="en-US" sz="900" baseline="30000" dirty="0">
                <a:latin typeface="Calibri" pitchFamily="34" charset="0"/>
              </a:rPr>
              <a:t> </a:t>
            </a:r>
            <a:r>
              <a:rPr lang="en-US" sz="900" baseline="30000" dirty="0" smtClean="0">
                <a:latin typeface="Calibri" pitchFamily="34" charset="0"/>
              </a:rPr>
              <a:t>¥</a:t>
            </a:r>
            <a:r>
              <a:rPr lang="en-US" sz="900" i="1" dirty="0" smtClean="0">
                <a:latin typeface="Calibri" pitchFamily="34" charset="0"/>
              </a:rPr>
              <a:t>Smoking means at least one cigarette per day.</a:t>
            </a:r>
            <a:endParaRPr lang="en-US" sz="900" i="1" dirty="0">
              <a:latin typeface="Calibri" pitchFamily="34" charset="0"/>
            </a:endParaRPr>
          </a:p>
        </p:txBody>
      </p:sp>
    </p:spTree>
  </p:cSld>
  <p:clrMapOvr>
    <a:masterClrMapping/>
  </p:clrMapOvr>
</p:sld>
</file>

<file path=ppt/theme/theme1.xml><?xml version="1.0" encoding="utf-8"?>
<a:theme xmlns:a="http://schemas.openxmlformats.org/drawingml/2006/main" name="AvalancheTemplate_9703">
  <a:themeElements>
    <a:clrScheme name="Custom 6">
      <a:dk1>
        <a:sysClr val="windowText" lastClr="000000"/>
      </a:dk1>
      <a:lt1>
        <a:sysClr val="window" lastClr="FFFFFF"/>
      </a:lt1>
      <a:dk2>
        <a:srgbClr val="4F271C"/>
      </a:dk2>
      <a:lt2>
        <a:srgbClr val="F8EDC5"/>
      </a:lt2>
      <a:accent1>
        <a:srgbClr val="3891A7"/>
      </a:accent1>
      <a:accent2>
        <a:srgbClr val="F1DB8C"/>
      </a:accent2>
      <a:accent3>
        <a:srgbClr val="C32D2E"/>
      </a:accent3>
      <a:accent4>
        <a:srgbClr val="637F26"/>
      </a:accent4>
      <a:accent5>
        <a:srgbClr val="964305"/>
      </a:accent5>
      <a:accent6>
        <a:srgbClr val="475A8D"/>
      </a:accent6>
      <a:hlink>
        <a:srgbClr val="8DC765"/>
      </a:hlink>
      <a:folHlink>
        <a:srgbClr val="AA8A14"/>
      </a:folHlink>
    </a:clrScheme>
    <a:fontScheme name="NPAIHB1">
      <a:majorFont>
        <a:latin typeface="Georgia"/>
        <a:ea typeface=""/>
        <a:cs typeface=""/>
      </a:majorFont>
      <a:minorFont>
        <a:latin typeface="Trebuchet MS"/>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6101</TotalTime>
  <Words>580</Words>
  <Application>Microsoft Office PowerPoint</Application>
  <PresentationFormat>On-screen Show (4:3)</PresentationFormat>
  <Paragraphs>171</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AvalancheTemplate_9703</vt:lpstr>
      <vt:lpstr>Birth risks and outcomes among American  Indian and Alaska Native women in Idaho   Data from Improving Data &amp; Enhancing Access – Northwest (IDEA-NW) Project  (Northwest Tribal EpiCenter) and ID Bureau of Vital Records &amp; Health Statistics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hoopes</dc:creator>
  <cp:lastModifiedBy>Kristyn Bigback</cp:lastModifiedBy>
  <cp:revision>182</cp:revision>
  <cp:lastPrinted>2013-01-14T19:15:56Z</cp:lastPrinted>
  <dcterms:created xsi:type="dcterms:W3CDTF">2010-02-19T19:38:01Z</dcterms:created>
  <dcterms:modified xsi:type="dcterms:W3CDTF">2013-01-14T19:19:09Z</dcterms:modified>
</cp:coreProperties>
</file>